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43"/>
  </p:notesMasterIdLst>
  <p:sldIdLst>
    <p:sldId id="256" r:id="rId5"/>
    <p:sldId id="258" r:id="rId6"/>
    <p:sldId id="438" r:id="rId7"/>
    <p:sldId id="440" r:id="rId8"/>
    <p:sldId id="441" r:id="rId9"/>
    <p:sldId id="442" r:id="rId10"/>
    <p:sldId id="456" r:id="rId11"/>
    <p:sldId id="439" r:id="rId12"/>
    <p:sldId id="457" r:id="rId13"/>
    <p:sldId id="445" r:id="rId14"/>
    <p:sldId id="458" r:id="rId15"/>
    <p:sldId id="447" r:id="rId16"/>
    <p:sldId id="459" r:id="rId17"/>
    <p:sldId id="448" r:id="rId18"/>
    <p:sldId id="449" r:id="rId19"/>
    <p:sldId id="460" r:id="rId20"/>
    <p:sldId id="451" r:id="rId21"/>
    <p:sldId id="461" r:id="rId22"/>
    <p:sldId id="462" r:id="rId23"/>
    <p:sldId id="466" r:id="rId24"/>
    <p:sldId id="463" r:id="rId25"/>
    <p:sldId id="465" r:id="rId26"/>
    <p:sldId id="467" r:id="rId27"/>
    <p:sldId id="468" r:id="rId28"/>
    <p:sldId id="470" r:id="rId29"/>
    <p:sldId id="464" r:id="rId30"/>
    <p:sldId id="471" r:id="rId31"/>
    <p:sldId id="472" r:id="rId32"/>
    <p:sldId id="473" r:id="rId33"/>
    <p:sldId id="474" r:id="rId34"/>
    <p:sldId id="475" r:id="rId35"/>
    <p:sldId id="476" r:id="rId36"/>
    <p:sldId id="477" r:id="rId37"/>
    <p:sldId id="478" r:id="rId38"/>
    <p:sldId id="479" r:id="rId39"/>
    <p:sldId id="480" r:id="rId40"/>
    <p:sldId id="481" r:id="rId41"/>
    <p:sldId id="426" r:id="rId42"/>
  </p:sldIdLst>
  <p:sldSz cx="9144000" cy="6858000" type="screen4x3"/>
  <p:notesSz cx="6797675" cy="9874250"/>
  <p:custDataLst>
    <p:tags r:id="rId4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5FA"/>
    <a:srgbClr val="F9FBFD"/>
    <a:srgbClr val="EDF3F9"/>
    <a:srgbClr val="E9EFF7"/>
    <a:srgbClr val="FFFFE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38" autoAdjust="0"/>
  </p:normalViewPr>
  <p:slideViewPr>
    <p:cSldViewPr>
      <p:cViewPr>
        <p:scale>
          <a:sx n="80" d="100"/>
          <a:sy n="80" d="100"/>
        </p:scale>
        <p:origin x="-126" y="-72"/>
      </p:cViewPr>
      <p:guideLst>
        <p:guide orient="horz" pos="2160"/>
        <p:guide pos="2880"/>
      </p:guideLst>
    </p:cSldViewPr>
  </p:slideViewPr>
  <p:outlineViewPr>
    <p:cViewPr>
      <p:scale>
        <a:sx n="33" d="100"/>
        <a:sy n="33" d="100"/>
      </p:scale>
      <p:origin x="0" y="59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9/16/2013</a:t>
            </a:fld>
            <a:endParaRPr lang="en-GB" dirty="0"/>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image" Target="../media/image2.png"/><Relationship Id="rId3" Type="http://schemas.openxmlformats.org/officeDocument/2006/relationships/slide" Target="../slides/slide2.xml"/><Relationship Id="rId7" Type="http://schemas.openxmlformats.org/officeDocument/2006/relationships/slide" Target="../slides/slide7.xml"/><Relationship Id="rId12" Type="http://schemas.openxmlformats.org/officeDocument/2006/relationships/slide" Target="../slides/slide18.xml"/><Relationship Id="rId2" Type="http://schemas.openxmlformats.org/officeDocument/2006/relationships/slide" Target="../slides/slide4.xml"/><Relationship Id="rId16"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6.xml"/><Relationship Id="rId5" Type="http://schemas.openxmlformats.org/officeDocument/2006/relationships/slide" Target="../slides/slide3.xml"/><Relationship Id="rId15" Type="http://schemas.openxmlformats.org/officeDocument/2006/relationships/slide" Target="../slides/slide21.xml"/><Relationship Id="rId10" Type="http://schemas.openxmlformats.org/officeDocument/2006/relationships/slide" Target="../slides/slide13.xml"/><Relationship Id="rId4" Type="http://schemas.openxmlformats.org/officeDocument/2006/relationships/slide" Target="../slides/slide5.xml"/><Relationship Id="rId9" Type="http://schemas.openxmlformats.org/officeDocument/2006/relationships/slide" Target="../slides/slide11.xml"/><Relationship Id="rId14" Type="http://schemas.openxmlformats.org/officeDocument/2006/relationships/slide" Target="../slides/slide20.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27.xml"/><Relationship Id="rId13" Type="http://schemas.openxmlformats.org/officeDocument/2006/relationships/slide" Target="../slides/slide36.xml"/><Relationship Id="rId3" Type="http://schemas.openxmlformats.org/officeDocument/2006/relationships/slide" Target="../slides/slide2.xml"/><Relationship Id="rId7" Type="http://schemas.openxmlformats.org/officeDocument/2006/relationships/slide" Target="../slides/slide25.xml"/><Relationship Id="rId12" Type="http://schemas.openxmlformats.org/officeDocument/2006/relationships/slide" Target="../slides/slide34.xml"/><Relationship Id="rId2"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 Target="../slides/slide24.xml"/><Relationship Id="rId11" Type="http://schemas.openxmlformats.org/officeDocument/2006/relationships/slide" Target="../slides/slide32.xml"/><Relationship Id="rId5" Type="http://schemas.openxmlformats.org/officeDocument/2006/relationships/slide" Target="../slides/slide3.xml"/><Relationship Id="rId15" Type="http://schemas.openxmlformats.org/officeDocument/2006/relationships/image" Target="../media/image2.png"/><Relationship Id="rId10" Type="http://schemas.openxmlformats.org/officeDocument/2006/relationships/slide" Target="../slides/slide31.xml"/><Relationship Id="rId4" Type="http://schemas.openxmlformats.org/officeDocument/2006/relationships/slide" Target="../slides/slide23.xml"/><Relationship Id="rId9" Type="http://schemas.openxmlformats.org/officeDocument/2006/relationships/slide" Target="../slides/slide29.xml"/><Relationship Id="rId14" Type="http://schemas.openxmlformats.org/officeDocument/2006/relationships/slide" Target="../slides/slide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00108"/>
            <a:ext cx="403860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000108"/>
            <a:ext cx="403860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userDrawn="1"/>
        </p:nvSpPr>
        <p:spPr>
          <a:xfrm>
            <a:off x="2567739"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a:t>
            </a:r>
            <a:endParaRPr lang="en-GB" b="1" dirty="0"/>
          </a:p>
        </p:txBody>
      </p:sp>
      <p:sp>
        <p:nvSpPr>
          <p:cNvPr id="5" name="Round Same Side Corner Rectangle 4">
            <a:hlinkClick r:id="rId3" action="ppaction://hlinksldjump"/>
          </p:cNvPr>
          <p:cNvSpPr/>
          <p:nvPr userDrawn="1"/>
        </p:nvSpPr>
        <p:spPr>
          <a:xfrm>
            <a:off x="311404" y="717964"/>
            <a:ext cx="1643074" cy="357190"/>
          </a:xfrm>
          <a:prstGeom prst="round2SameRect">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Assignment</a:t>
            </a:r>
            <a:endParaRPr lang="en-GB" b="1" dirty="0"/>
          </a:p>
        </p:txBody>
      </p:sp>
      <p:sp>
        <p:nvSpPr>
          <p:cNvPr id="7" name="Round Same Side Corner Rectangle 6">
            <a:hlinkClick r:id="rId4" action="ppaction://hlinksldjump"/>
          </p:cNvPr>
          <p:cNvSpPr/>
          <p:nvPr userDrawn="1"/>
        </p:nvSpPr>
        <p:spPr>
          <a:xfrm>
            <a:off x="3035747" y="71929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2</a:t>
            </a:r>
            <a:endParaRPr lang="en-GB" b="1" dirty="0"/>
          </a:p>
        </p:txBody>
      </p:sp>
      <p:sp>
        <p:nvSpPr>
          <p:cNvPr id="8" name="Round Same Side Corner Rectangle 7">
            <a:hlinkClick r:id="rId5" action="ppaction://hlinksldjump"/>
          </p:cNvPr>
          <p:cNvSpPr/>
          <p:nvPr userDrawn="1"/>
        </p:nvSpPr>
        <p:spPr>
          <a:xfrm>
            <a:off x="2027211" y="720054"/>
            <a:ext cx="46851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000" b="1" dirty="0" smtClean="0"/>
              <a:t>LO1</a:t>
            </a:r>
            <a:endParaRPr lang="en-GB" sz="1400" b="1" dirty="0"/>
          </a:p>
        </p:txBody>
      </p:sp>
      <p:sp>
        <p:nvSpPr>
          <p:cNvPr id="11" name="Round Same Side Corner Rectangle 10">
            <a:hlinkClick r:id="rId6" action="ppaction://hlinksldjump"/>
          </p:cNvPr>
          <p:cNvSpPr/>
          <p:nvPr userDrawn="1"/>
        </p:nvSpPr>
        <p:spPr>
          <a:xfrm>
            <a:off x="3503755"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3</a:t>
            </a:r>
            <a:endParaRPr lang="en-GB" b="1" dirty="0"/>
          </a:p>
        </p:txBody>
      </p:sp>
      <p:sp>
        <p:nvSpPr>
          <p:cNvPr id="13" name="Round Same Side Corner Rectangle 12">
            <a:hlinkClick r:id="rId7" action="ppaction://hlinksldjump"/>
          </p:cNvPr>
          <p:cNvSpPr/>
          <p:nvPr userDrawn="1"/>
        </p:nvSpPr>
        <p:spPr>
          <a:xfrm>
            <a:off x="3972186"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4</a:t>
            </a:r>
            <a:endParaRPr lang="en-GB" b="1" dirty="0"/>
          </a:p>
        </p:txBody>
      </p:sp>
      <p:sp>
        <p:nvSpPr>
          <p:cNvPr id="14" name="Round Same Side Corner Rectangle 13">
            <a:hlinkClick r:id="rId8" action="ppaction://hlinksldjump"/>
          </p:cNvPr>
          <p:cNvSpPr/>
          <p:nvPr userDrawn="1"/>
        </p:nvSpPr>
        <p:spPr>
          <a:xfrm>
            <a:off x="4440282"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5</a:t>
            </a:r>
            <a:endParaRPr lang="en-GB" b="1" dirty="0"/>
          </a:p>
        </p:txBody>
      </p:sp>
      <p:sp>
        <p:nvSpPr>
          <p:cNvPr id="15" name="Round Same Side Corner Rectangle 14">
            <a:hlinkClick r:id="rId9" action="ppaction://hlinksldjump"/>
          </p:cNvPr>
          <p:cNvSpPr/>
          <p:nvPr userDrawn="1"/>
        </p:nvSpPr>
        <p:spPr>
          <a:xfrm>
            <a:off x="4908290"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6</a:t>
            </a:r>
            <a:endParaRPr lang="en-GB" b="1" dirty="0"/>
          </a:p>
        </p:txBody>
      </p:sp>
      <p:sp>
        <p:nvSpPr>
          <p:cNvPr id="16" name="Round Same Side Corner Rectangle 15">
            <a:hlinkClick r:id="rId10" action="ppaction://hlinksldjump"/>
          </p:cNvPr>
          <p:cNvSpPr/>
          <p:nvPr userDrawn="1"/>
        </p:nvSpPr>
        <p:spPr>
          <a:xfrm>
            <a:off x="5375963"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7</a:t>
            </a:r>
            <a:endParaRPr lang="en-GB" b="1" dirty="0"/>
          </a:p>
        </p:txBody>
      </p:sp>
      <p:sp>
        <p:nvSpPr>
          <p:cNvPr id="17" name="Round Same Side Corner Rectangle 16">
            <a:hlinkClick r:id="rId11" action="ppaction://hlinksldjump"/>
          </p:cNvPr>
          <p:cNvSpPr/>
          <p:nvPr userDrawn="1"/>
        </p:nvSpPr>
        <p:spPr>
          <a:xfrm>
            <a:off x="5844059"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8</a:t>
            </a:r>
            <a:endParaRPr lang="en-GB" b="1" dirty="0"/>
          </a:p>
        </p:txBody>
      </p:sp>
      <p:sp>
        <p:nvSpPr>
          <p:cNvPr id="18" name="Round Same Side Corner Rectangle 17">
            <a:hlinkClick r:id="rId12" action="ppaction://hlinksldjump"/>
          </p:cNvPr>
          <p:cNvSpPr/>
          <p:nvPr userDrawn="1"/>
        </p:nvSpPr>
        <p:spPr>
          <a:xfrm>
            <a:off x="6324365"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9</a:t>
            </a:r>
            <a:endParaRPr lang="en-GB" b="1" dirty="0"/>
          </a:p>
        </p:txBody>
      </p:sp>
      <p:pic>
        <p:nvPicPr>
          <p:cNvPr id="1026"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524328" y="140216"/>
            <a:ext cx="1512168" cy="49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ound Same Side Corner Rectangle 18">
            <a:hlinkClick r:id="rId14" action="ppaction://hlinksldjump"/>
          </p:cNvPr>
          <p:cNvSpPr/>
          <p:nvPr userDrawn="1"/>
        </p:nvSpPr>
        <p:spPr>
          <a:xfrm>
            <a:off x="6803913"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10</a:t>
            </a:r>
            <a:endParaRPr lang="en-GB" b="1" dirty="0"/>
          </a:p>
        </p:txBody>
      </p:sp>
      <p:sp>
        <p:nvSpPr>
          <p:cNvPr id="20" name="Round Same Side Corner Rectangle 19">
            <a:hlinkClick r:id="rId15" action="ppaction://hlinksldjump"/>
          </p:cNvPr>
          <p:cNvSpPr/>
          <p:nvPr userDrawn="1"/>
        </p:nvSpPr>
        <p:spPr>
          <a:xfrm>
            <a:off x="7284219"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11</a:t>
            </a:r>
            <a:endParaRPr lang="en-GB" b="1" dirty="0"/>
          </a:p>
        </p:txBody>
      </p:sp>
      <p:sp>
        <p:nvSpPr>
          <p:cNvPr id="21" name="Round Same Side Corner Rectangle 20">
            <a:hlinkClick r:id="rId16" action="ppaction://hlinksldjump"/>
          </p:cNvPr>
          <p:cNvSpPr/>
          <p:nvPr userDrawn="1"/>
        </p:nvSpPr>
        <p:spPr>
          <a:xfrm>
            <a:off x="7764102" y="716446"/>
            <a:ext cx="70820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100" b="1" dirty="0" smtClean="0"/>
              <a:t>12-21</a:t>
            </a:r>
            <a:endParaRPr lang="en-GB" b="1"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38032" y="-105625"/>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14" name="Round Same Side Corner Rectangle 13">
            <a:hlinkClick r:id="rId2" action="ppaction://hlinksldjump"/>
          </p:cNvPr>
          <p:cNvSpPr/>
          <p:nvPr userDrawn="1"/>
        </p:nvSpPr>
        <p:spPr>
          <a:xfrm>
            <a:off x="3371614"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12</a:t>
            </a:r>
            <a:endParaRPr lang="en-GB" b="1" dirty="0"/>
          </a:p>
        </p:txBody>
      </p:sp>
      <p:sp>
        <p:nvSpPr>
          <p:cNvPr id="15" name="Round Same Side Corner Rectangle 14">
            <a:hlinkClick r:id="rId3" action="ppaction://hlinksldjump"/>
          </p:cNvPr>
          <p:cNvSpPr/>
          <p:nvPr userDrawn="1"/>
        </p:nvSpPr>
        <p:spPr>
          <a:xfrm>
            <a:off x="311404" y="717964"/>
            <a:ext cx="1643074" cy="357190"/>
          </a:xfrm>
          <a:prstGeom prst="round2SameRect">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Assignment</a:t>
            </a:r>
            <a:endParaRPr lang="en-GB" b="1" dirty="0"/>
          </a:p>
        </p:txBody>
      </p:sp>
      <p:sp>
        <p:nvSpPr>
          <p:cNvPr id="18" name="Round Same Side Corner Rectangle 17">
            <a:hlinkClick r:id="rId4" action="ppaction://hlinksldjump"/>
          </p:cNvPr>
          <p:cNvSpPr/>
          <p:nvPr userDrawn="1"/>
        </p:nvSpPr>
        <p:spPr>
          <a:xfrm>
            <a:off x="3839622" y="71929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13</a:t>
            </a:r>
            <a:endParaRPr lang="en-GB" b="1" dirty="0"/>
          </a:p>
        </p:txBody>
      </p:sp>
      <p:sp>
        <p:nvSpPr>
          <p:cNvPr id="19" name="Round Same Side Corner Rectangle 18">
            <a:hlinkClick r:id="rId5" action="ppaction://hlinksldjump"/>
          </p:cNvPr>
          <p:cNvSpPr/>
          <p:nvPr userDrawn="1"/>
        </p:nvSpPr>
        <p:spPr>
          <a:xfrm>
            <a:off x="2027211" y="720054"/>
            <a:ext cx="46851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rId6" action="ppaction://hlinksldjump"/>
          </p:cNvPr>
          <p:cNvSpPr/>
          <p:nvPr userDrawn="1"/>
        </p:nvSpPr>
        <p:spPr>
          <a:xfrm>
            <a:off x="4307630"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14</a:t>
            </a:r>
            <a:endParaRPr lang="en-GB" b="1" dirty="0"/>
          </a:p>
        </p:txBody>
      </p:sp>
      <p:sp>
        <p:nvSpPr>
          <p:cNvPr id="22" name="Round Same Side Corner Rectangle 21">
            <a:hlinkClick r:id="rId7" action="ppaction://hlinksldjump"/>
          </p:cNvPr>
          <p:cNvSpPr/>
          <p:nvPr userDrawn="1"/>
        </p:nvSpPr>
        <p:spPr>
          <a:xfrm>
            <a:off x="4776061"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15</a:t>
            </a:r>
            <a:endParaRPr lang="en-GB" b="1" dirty="0"/>
          </a:p>
        </p:txBody>
      </p:sp>
      <p:sp>
        <p:nvSpPr>
          <p:cNvPr id="23" name="Round Same Side Corner Rectangle 22">
            <a:hlinkClick r:id="rId8" action="ppaction://hlinksldjump"/>
          </p:cNvPr>
          <p:cNvSpPr/>
          <p:nvPr userDrawn="1"/>
        </p:nvSpPr>
        <p:spPr>
          <a:xfrm>
            <a:off x="5244157"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16</a:t>
            </a:r>
            <a:endParaRPr lang="en-GB" b="1" dirty="0"/>
          </a:p>
        </p:txBody>
      </p:sp>
      <p:sp>
        <p:nvSpPr>
          <p:cNvPr id="24" name="Round Same Side Corner Rectangle 23">
            <a:hlinkClick r:id="rId9" action="ppaction://hlinksldjump"/>
          </p:cNvPr>
          <p:cNvSpPr/>
          <p:nvPr userDrawn="1"/>
        </p:nvSpPr>
        <p:spPr>
          <a:xfrm>
            <a:off x="5712165"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17</a:t>
            </a:r>
            <a:endParaRPr lang="en-GB" b="1" dirty="0"/>
          </a:p>
        </p:txBody>
      </p:sp>
      <p:sp>
        <p:nvSpPr>
          <p:cNvPr id="25" name="Round Same Side Corner Rectangle 24">
            <a:hlinkClick r:id="rId10" action="ppaction://hlinksldjump"/>
          </p:cNvPr>
          <p:cNvSpPr/>
          <p:nvPr userDrawn="1"/>
        </p:nvSpPr>
        <p:spPr>
          <a:xfrm>
            <a:off x="6179838"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18</a:t>
            </a:r>
            <a:endParaRPr lang="en-GB" b="1" dirty="0"/>
          </a:p>
        </p:txBody>
      </p:sp>
      <p:sp>
        <p:nvSpPr>
          <p:cNvPr id="26" name="Round Same Side Corner Rectangle 25">
            <a:hlinkClick r:id="rId11" action="ppaction://hlinksldjump"/>
          </p:cNvPr>
          <p:cNvSpPr/>
          <p:nvPr userDrawn="1"/>
        </p:nvSpPr>
        <p:spPr>
          <a:xfrm>
            <a:off x="6647934" y="716446"/>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19</a:t>
            </a:r>
            <a:endParaRPr lang="en-GB" b="1" dirty="0"/>
          </a:p>
        </p:txBody>
      </p:sp>
      <p:sp>
        <p:nvSpPr>
          <p:cNvPr id="27" name="Round Same Side Corner Rectangle 26">
            <a:hlinkClick r:id="rId12" action="ppaction://hlinksldjump"/>
          </p:cNvPr>
          <p:cNvSpPr/>
          <p:nvPr userDrawn="1"/>
        </p:nvSpPr>
        <p:spPr>
          <a:xfrm>
            <a:off x="7128240" y="72005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20</a:t>
            </a:r>
            <a:endParaRPr lang="en-GB" b="1" dirty="0"/>
          </a:p>
        </p:txBody>
      </p:sp>
      <p:sp>
        <p:nvSpPr>
          <p:cNvPr id="28" name="Round Same Side Corner Rectangle 27">
            <a:hlinkClick r:id="rId13" action="ppaction://hlinksldjump"/>
          </p:cNvPr>
          <p:cNvSpPr/>
          <p:nvPr userDrawn="1"/>
        </p:nvSpPr>
        <p:spPr>
          <a:xfrm>
            <a:off x="7607788" y="717204"/>
            <a:ext cx="39600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100" b="1" dirty="0" smtClean="0"/>
              <a:t>21</a:t>
            </a:r>
            <a:endParaRPr lang="en-GB" b="1" dirty="0"/>
          </a:p>
        </p:txBody>
      </p:sp>
      <p:sp>
        <p:nvSpPr>
          <p:cNvPr id="30" name="Round Same Side Corner Rectangle 29">
            <a:hlinkClick r:id="rId14" action="ppaction://hlinksldjump"/>
          </p:cNvPr>
          <p:cNvSpPr/>
          <p:nvPr userDrawn="1"/>
        </p:nvSpPr>
        <p:spPr>
          <a:xfrm>
            <a:off x="2579526" y="716446"/>
            <a:ext cx="70820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100" b="1" dirty="0" smtClean="0"/>
              <a:t>1-11</a:t>
            </a:r>
            <a:endParaRPr lang="en-GB" b="1" dirty="0"/>
          </a:p>
        </p:txBody>
      </p:sp>
      <p:pic>
        <p:nvPicPr>
          <p:cNvPr id="31"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524328" y="140216"/>
            <a:ext cx="1512168" cy="49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9" name="Picture 8"/>
          <p:cNvPicPr>
            <a:picLocks noChangeAspect="1"/>
          </p:cNvPicPr>
          <p:nvPr userDrawn="1"/>
        </p:nvPicPr>
        <p:blipFill>
          <a:blip r:embed="rId2" cstate="print"/>
          <a:srcRect b="25660"/>
          <a:stretch>
            <a:fillRect/>
          </a:stretch>
        </p:blipFill>
        <p:spPr>
          <a:xfrm>
            <a:off x="7146496" y="128507"/>
            <a:ext cx="1890000" cy="504056"/>
          </a:xfrm>
          <a:prstGeom prst="rect">
            <a:avLst/>
          </a:prstGeom>
        </p:spPr>
      </p:pic>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928694"/>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8200" y="1142984"/>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79690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92867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2867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11"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5" r:id="rId6"/>
    <p:sldLayoutId id="2147483704" r:id="rId7"/>
    <p:sldLayoutId id="2147483702" r:id="rId8"/>
    <p:sldLayoutId id="2147483703" r:id="rId9"/>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wmf"/><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slide" Target="slide15.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wmf"/><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hyperlink" Target="http://www.wakeuplater.com/website-building/evolution-of-websites-10-popular-websites.aspx" TargetMode="Externa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cloud01.lpplus.net/schools/BrookeWeston/Subjects/InformationTechnology/CambridgeNationalslevel2/Unit%205%20Creating%20an%20Interactive%20Product%20using%20Multi/R005%20Unit%205%20-%20LO3%20Cambridge%20L2.swf" TargetMode="External"/><Relationship Id="rId7"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hyperlink" Target="https://cloud01.lpplus.net/schools/BrookeWeston/Subjects/InformationTechnology/CambridgeNationalslevel2/Unit%205%20Creating%20an%20Interactive%20Product%20using%20Multi/R005%20Unit%205%20-%20LO2%20Cambridge%20L2.swf" TargetMode="External"/><Relationship Id="rId4" Type="http://schemas.openxmlformats.org/officeDocument/2006/relationships/hyperlink" Target="https://cloud01.lpplus.net/schools/BrookeWeston/Subjects/InformationTechnology/CambridgeNationalslevel2/Unit%205%20Creating%20an%20Interactive%20Product%20using%20Multi/Unit%205%20-%20Creating%20an%20Interactive%20Product%20using%20Multimedia%20Components%20-%20Checklist.doc"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hyperlink" Target="http://www.icewarp.co.uk/" TargetMode="Externa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wmf"/><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8.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hyperlink" Target="http://en.wikipedia.org/wiki/Comparison_of_web_browsers"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hyperlink" Target="http://www.google.co.uk/url?sa=i&amp;source=images&amp;cd=&amp;cad=rja&amp;docid=7I-vMthQi9ARPM&amp;tbnid=kLHF7ifJ34esEM:&amp;ved=0CAgQjRwwAA&amp;url=http://sixrevisions.com/infographics/performance-comparison-of-major-web-browsers/&amp;ei=oFzAUcbwDs64hAeSzIGADw&amp;psig=AFQjCNEODLTtEM7N4UXIhNPqmk3DY8N7hg&amp;ust=1371647520290021"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1.wmf"/><Relationship Id="rId5" Type="http://schemas.openxmlformats.org/officeDocument/2006/relationships/image" Target="../media/image8.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99592" y="5949280"/>
            <a:ext cx="820891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29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12 – Website Production</a:t>
            </a:r>
            <a:endParaRPr lang="en-GB" sz="29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itle 1"/>
          <p:cNvSpPr>
            <a:spLocks noGrp="1"/>
          </p:cNvSpPr>
          <p:nvPr>
            <p:ph type="ctrTitle"/>
          </p:nvPr>
        </p:nvSpPr>
        <p:spPr>
          <a:xfrm>
            <a:off x="685800" y="214291"/>
            <a:ext cx="7772400" cy="1143008"/>
          </a:xfrm>
        </p:spPr>
        <p:txBody>
          <a:bodyPr/>
          <a:lstStyle/>
          <a:p>
            <a:r>
              <a:rPr lang="en-GB" dirty="0" smtClean="0"/>
              <a:t>Welcome</a:t>
            </a:r>
            <a:endParaRPr lang="en-GB" dirty="0"/>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870" t="29467" r="24579" b="57753"/>
          <a:stretch/>
        </p:blipFill>
        <p:spPr bwMode="auto">
          <a:xfrm>
            <a:off x="223440" y="122832"/>
            <a:ext cx="8620157" cy="136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18"/>
          <p:cNvSpPr txBox="1">
            <a:spLocks/>
          </p:cNvSpPr>
          <p:nvPr/>
        </p:nvSpPr>
        <p:spPr>
          <a:xfrm>
            <a:off x="25583" y="6592267"/>
            <a:ext cx="971944"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0" name="Picture 2" descr="G:\Brooke Weston Logos\Bitmap Images\Logo Only\BW Logo 2007 Shape GIF.gif">
            <a:hlinkClick r:id="rId4" action="ppaction://hlinksldjump"/>
          </p:cNvPr>
          <p:cNvPicPr>
            <a:picLocks noChangeAspect="1" noChangeArrowheads="1"/>
          </p:cNvPicPr>
          <p:nvPr/>
        </p:nvPicPr>
        <p:blipFill>
          <a:blip r:embed="rId5" cstate="print"/>
          <a:srcRect/>
          <a:stretch>
            <a:fillRect/>
          </a:stretch>
        </p:blipFill>
        <p:spPr bwMode="auto">
          <a:xfrm>
            <a:off x="48414" y="5805264"/>
            <a:ext cx="851177" cy="851177"/>
          </a:xfrm>
          <a:prstGeom prst="rect">
            <a:avLst/>
          </a:prstGeom>
          <a:noFill/>
        </p:spPr>
      </p:pic>
      <p:pic>
        <p:nvPicPr>
          <p:cNvPr id="1026" name="Picture 2"/>
          <p:cNvPicPr>
            <a:picLocks noChangeAspect="1" noChangeArrowheads="1"/>
          </p:cNvPicPr>
          <p:nvPr/>
        </p:nvPicPr>
        <p:blipFill>
          <a:blip r:embed="rId6" cstate="print"/>
          <a:srcRect l="25097" t="23344" r="24464" b="66320"/>
          <a:stretch>
            <a:fillRect/>
          </a:stretch>
        </p:blipFill>
        <p:spPr bwMode="auto">
          <a:xfrm>
            <a:off x="179512" y="116632"/>
            <a:ext cx="8784976" cy="1440160"/>
          </a:xfrm>
          <a:prstGeom prst="rect">
            <a:avLst/>
          </a:prstGeom>
          <a:noFill/>
          <a:ln w="9525">
            <a:noFill/>
            <a:miter lim="800000"/>
            <a:headEnd/>
            <a:tailEnd/>
          </a:ln>
        </p:spPr>
      </p:pic>
      <p:pic>
        <p:nvPicPr>
          <p:cNvPr id="11" name="Picture 2" descr="http://t0.gstatic.com/images?q=tbn:ANd9GcQOJgBPBr_hKdrRw33jEjXIEQDV4FuJ8iHrhjXsYGt8j933rm9h"/>
          <p:cNvPicPr>
            <a:picLocks noChangeAspect="1" noChangeArrowheads="1"/>
          </p:cNvPicPr>
          <p:nvPr/>
        </p:nvPicPr>
        <p:blipFill>
          <a:blip r:embed="rId7" cstate="print"/>
          <a:srcRect/>
          <a:stretch>
            <a:fillRect/>
          </a:stretch>
        </p:blipFill>
        <p:spPr bwMode="auto">
          <a:xfrm>
            <a:off x="2623508" y="1844824"/>
            <a:ext cx="3896984" cy="2918979"/>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How Web Hosting works…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5155257"/>
          </a:xfrm>
          <a:prstGeom prst="rect">
            <a:avLst/>
          </a:prstGeom>
        </p:spPr>
        <p:txBody>
          <a:bodyPr wrap="square">
            <a:spAutoFit/>
          </a:bodyPr>
          <a:lstStyle/>
          <a:p>
            <a:pPr>
              <a:spcAft>
                <a:spcPts val="600"/>
              </a:spcAft>
            </a:pPr>
            <a:r>
              <a:rPr lang="en-GB" sz="1400" b="1" dirty="0">
                <a:latin typeface="Calibri" pitchFamily="34" charset="0"/>
              </a:rPr>
              <a:t>Web</a:t>
            </a:r>
            <a:r>
              <a:rPr lang="en-GB" sz="1400" dirty="0">
                <a:latin typeface="Calibri" pitchFamily="34" charset="0"/>
              </a:rPr>
              <a:t> </a:t>
            </a:r>
            <a:r>
              <a:rPr lang="en-GB" sz="1400" b="1" dirty="0">
                <a:latin typeface="Calibri" pitchFamily="34" charset="0"/>
              </a:rPr>
              <a:t>hosting</a:t>
            </a:r>
            <a:r>
              <a:rPr lang="en-GB" sz="1400" dirty="0">
                <a:latin typeface="Calibri" pitchFamily="34" charset="0"/>
              </a:rPr>
              <a:t> services work by providing high-powered computers (web servers) with a high-speed network for your website to live on. When someone types in your web address (such as www.midphase.com) they will be connected to your web server where they can surf and download the pages of your website.</a:t>
            </a:r>
          </a:p>
          <a:p>
            <a:pPr marL="285750" indent="-285750">
              <a:spcAft>
                <a:spcPts val="600"/>
              </a:spcAft>
              <a:buFont typeface="Arial" pitchFamily="34" charset="0"/>
              <a:buChar char="•"/>
            </a:pPr>
            <a:r>
              <a:rPr lang="en-GB" sz="1400" dirty="0">
                <a:latin typeface="Calibri" pitchFamily="34" charset="0"/>
              </a:rPr>
              <a:t>Web hosting means storing your web site on a public server.</a:t>
            </a:r>
          </a:p>
          <a:p>
            <a:pPr marL="285750" indent="-285750">
              <a:spcAft>
                <a:spcPts val="600"/>
              </a:spcAft>
              <a:buFont typeface="Arial" pitchFamily="34" charset="0"/>
              <a:buChar char="•"/>
            </a:pPr>
            <a:r>
              <a:rPr lang="en-GB" sz="1400" dirty="0">
                <a:latin typeface="Calibri" pitchFamily="34" charset="0"/>
              </a:rPr>
              <a:t>Web hosting normally includes email services.</a:t>
            </a:r>
          </a:p>
          <a:p>
            <a:pPr marL="285750" indent="-285750">
              <a:spcAft>
                <a:spcPts val="600"/>
              </a:spcAft>
              <a:buFont typeface="Arial" pitchFamily="34" charset="0"/>
              <a:buChar char="•"/>
            </a:pPr>
            <a:r>
              <a:rPr lang="en-GB" sz="1400" dirty="0">
                <a:latin typeface="Calibri" pitchFamily="34" charset="0"/>
              </a:rPr>
              <a:t>Web hosting often includes domain name registration.</a:t>
            </a:r>
          </a:p>
          <a:p>
            <a:pPr>
              <a:spcAft>
                <a:spcPts val="600"/>
              </a:spcAft>
            </a:pPr>
            <a:r>
              <a:rPr lang="en-GB" sz="1400" dirty="0" smtClean="0">
                <a:latin typeface="Calibri" pitchFamily="34" charset="0"/>
              </a:rPr>
              <a:t>As </a:t>
            </a:r>
            <a:r>
              <a:rPr lang="en-GB" sz="1400" dirty="0">
                <a:latin typeface="Calibri" pitchFamily="34" charset="0"/>
              </a:rPr>
              <a:t>technology has progressed different </a:t>
            </a:r>
            <a:r>
              <a:rPr lang="en-GB" sz="1400" b="1" dirty="0">
                <a:latin typeface="Calibri" pitchFamily="34" charset="0"/>
              </a:rPr>
              <a:t>types</a:t>
            </a:r>
            <a:r>
              <a:rPr lang="en-GB" sz="1400" dirty="0">
                <a:latin typeface="Calibri" pitchFamily="34" charset="0"/>
              </a:rPr>
              <a:t> of web hosting have appeared </a:t>
            </a:r>
            <a:r>
              <a:rPr lang="en-GB" sz="1400" dirty="0" smtClean="0">
                <a:latin typeface="Calibri" pitchFamily="34" charset="0"/>
              </a:rPr>
              <a:t>including:</a:t>
            </a:r>
          </a:p>
          <a:p>
            <a:pPr marL="285750" indent="-285750">
              <a:spcAft>
                <a:spcPts val="600"/>
              </a:spcAft>
              <a:buFont typeface="Arial" pitchFamily="34" charset="0"/>
              <a:buChar char="•"/>
            </a:pPr>
            <a:r>
              <a:rPr lang="en-GB" sz="1400" b="1" dirty="0">
                <a:latin typeface="Calibri" pitchFamily="34" charset="0"/>
              </a:rPr>
              <a:t>Shared Web </a:t>
            </a:r>
            <a:r>
              <a:rPr lang="en-GB" sz="1400" b="1" dirty="0" smtClean="0">
                <a:latin typeface="Calibri" pitchFamily="34" charset="0"/>
              </a:rPr>
              <a:t>Hosting</a:t>
            </a:r>
            <a:br>
              <a:rPr lang="en-GB" sz="1400" b="1" dirty="0" smtClean="0">
                <a:latin typeface="Calibri" pitchFamily="34" charset="0"/>
              </a:rPr>
            </a:br>
            <a:r>
              <a:rPr lang="en-GB" sz="1400" dirty="0" smtClean="0">
                <a:latin typeface="Calibri" pitchFamily="34" charset="0"/>
              </a:rPr>
              <a:t>A </a:t>
            </a:r>
            <a:r>
              <a:rPr lang="en-GB" sz="1400" dirty="0">
                <a:latin typeface="Calibri" pitchFamily="34" charset="0"/>
              </a:rPr>
              <a:t>shared web hosting service or virtual hosting service or derive host refers to a web hosting service where many websites reside on one web server connected to the Internet. Each site "sits" on its own partition, or section/place on the server, to keep it separate from other sites. This is generally the most economical option for hosting, as many people share the overall cost of server maintenance.</a:t>
            </a:r>
          </a:p>
          <a:p>
            <a:pPr marL="285750" indent="-285750">
              <a:spcAft>
                <a:spcPts val="600"/>
              </a:spcAft>
              <a:buFont typeface="Arial" pitchFamily="34" charset="0"/>
              <a:buChar char="•"/>
            </a:pPr>
            <a:r>
              <a:rPr lang="en-GB" sz="1400" b="1" dirty="0">
                <a:latin typeface="Calibri" pitchFamily="34" charset="0"/>
              </a:rPr>
              <a:t>VPS (Virtual Private </a:t>
            </a:r>
            <a:r>
              <a:rPr lang="en-GB" sz="1400" b="1" dirty="0" smtClean="0">
                <a:latin typeface="Calibri" pitchFamily="34" charset="0"/>
              </a:rPr>
              <a:t>Servers)</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A </a:t>
            </a:r>
            <a:r>
              <a:rPr lang="en-GB" sz="1400" dirty="0">
                <a:latin typeface="Calibri" pitchFamily="34" charset="0"/>
              </a:rPr>
              <a:t>VPS which is dynamic (that is, it can be changed at runtime) is often referred to as a cloud server. A VPS </a:t>
            </a:r>
            <a:r>
              <a:rPr lang="en-GB" sz="1400" dirty="0" smtClean="0">
                <a:latin typeface="Calibri" pitchFamily="34" charset="0"/>
              </a:rPr>
              <a:t>allows customers to install software on them and as such are </a:t>
            </a:r>
            <a:r>
              <a:rPr lang="en-GB" sz="1400" dirty="0">
                <a:latin typeface="Calibri" pitchFamily="34" charset="0"/>
              </a:rPr>
              <a:t>able to be much more easily created and </a:t>
            </a:r>
            <a:r>
              <a:rPr lang="en-GB" sz="1400" dirty="0" smtClean="0">
                <a:latin typeface="Calibri" pitchFamily="34" charset="0"/>
              </a:rPr>
              <a:t>configured and are priced </a:t>
            </a:r>
            <a:r>
              <a:rPr lang="en-GB" sz="1400" dirty="0">
                <a:latin typeface="Calibri" pitchFamily="34" charset="0"/>
              </a:rPr>
              <a:t>much lower than an equivalent physical </a:t>
            </a:r>
            <a:r>
              <a:rPr lang="en-GB" sz="1400" dirty="0" smtClean="0">
                <a:latin typeface="Calibri" pitchFamily="34" charset="0"/>
              </a:rPr>
              <a:t>server.</a:t>
            </a:r>
            <a:endParaRPr lang="en-GB" sz="1400" dirty="0">
              <a:latin typeface="Calibri" pitchFamily="34" charset="0"/>
            </a:endParaRPr>
          </a:p>
          <a:p>
            <a:pPr marL="285750" indent="-285750">
              <a:spcAft>
                <a:spcPts val="600"/>
              </a:spcAft>
              <a:buFont typeface="Arial" pitchFamily="34" charset="0"/>
              <a:buChar char="•"/>
            </a:pPr>
            <a:r>
              <a:rPr lang="en-GB" sz="1400" b="1" dirty="0">
                <a:latin typeface="Calibri" pitchFamily="34" charset="0"/>
              </a:rPr>
              <a:t>Dedicated </a:t>
            </a:r>
            <a:r>
              <a:rPr lang="en-GB" sz="1400" b="1" dirty="0" smtClean="0">
                <a:latin typeface="Calibri" pitchFamily="34" charset="0"/>
              </a:rPr>
              <a:t>Hosting</a:t>
            </a:r>
            <a:r>
              <a:rPr lang="en-GB" sz="1400" dirty="0" smtClean="0">
                <a:latin typeface="Calibri" pitchFamily="34" charset="0"/>
              </a:rPr>
              <a:t/>
            </a:r>
            <a:br>
              <a:rPr lang="en-GB" sz="1400" dirty="0" smtClean="0">
                <a:latin typeface="Calibri" pitchFamily="34" charset="0"/>
              </a:rPr>
            </a:br>
            <a:r>
              <a:rPr lang="en-GB" sz="1400" dirty="0">
                <a:latin typeface="Calibri" pitchFamily="34" charset="0"/>
              </a:rPr>
              <a:t>A dedicated hosting service, dedicated server, or managed hosting service is a type of Internet hosting in which the client leases an entire server not shared with anyone else. This is more flexible than </a:t>
            </a:r>
            <a:r>
              <a:rPr lang="en-GB" sz="1400" dirty="0" smtClean="0">
                <a:latin typeface="Calibri" pitchFamily="34" charset="0"/>
              </a:rPr>
              <a:t>shared </a:t>
            </a:r>
            <a:r>
              <a:rPr lang="en-GB" sz="1400" dirty="0">
                <a:latin typeface="Calibri" pitchFamily="34" charset="0"/>
              </a:rPr>
              <a:t>hosting, as organizations have full control over the server(s), including choice of </a:t>
            </a:r>
            <a:r>
              <a:rPr lang="en-GB" sz="1400" dirty="0" smtClean="0">
                <a:latin typeface="Calibri" pitchFamily="34" charset="0"/>
              </a:rPr>
              <a:t> operating </a:t>
            </a:r>
            <a:r>
              <a:rPr lang="en-GB" sz="1400" dirty="0">
                <a:latin typeface="Calibri" pitchFamily="34" charset="0"/>
              </a:rPr>
              <a:t>system, </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hardware</a:t>
            </a:r>
            <a:r>
              <a:rPr lang="en-GB" sz="1400" dirty="0">
                <a:latin typeface="Calibri" pitchFamily="34" charset="0"/>
              </a:rPr>
              <a:t>, etc</a:t>
            </a:r>
            <a:r>
              <a:rPr lang="en-GB" sz="1400" dirty="0" smtClean="0">
                <a:latin typeface="Calibri" pitchFamily="34" charset="0"/>
              </a:rPr>
              <a:t>.</a:t>
            </a:r>
          </a:p>
        </p:txBody>
      </p:sp>
    </p:spTree>
    <p:extLst>
      <p:ext uri="{BB962C8B-B14F-4D97-AF65-F5344CB8AC3E}">
        <p14:creationId xmlns:p14="http://schemas.microsoft.com/office/powerpoint/2010/main" val="305978252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6 (P1.6)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791608938"/>
              </p:ext>
            </p:extLst>
          </p:nvPr>
        </p:nvGraphicFramePr>
        <p:xfrm>
          <a:off x="6408514" y="2685170"/>
          <a:ext cx="2411958" cy="284154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Functions of Web Hosting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Screenshots of two Web Hosts with appropriate description of the different functions they offer</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6 </a:t>
            </a:r>
            <a:r>
              <a:rPr lang="en-GB" sz="1600" dirty="0">
                <a:latin typeface="Calibri" pitchFamily="34" charset="0"/>
              </a:rPr>
              <a:t>– </a:t>
            </a:r>
            <a:r>
              <a:rPr lang="en-GB" sz="1600" dirty="0" smtClean="0">
                <a:solidFill>
                  <a:schemeClr val="tx1"/>
                </a:solidFill>
                <a:latin typeface="Calibri" pitchFamily="34" charset="0"/>
              </a:rPr>
              <a:t>Describe </a:t>
            </a:r>
            <a:r>
              <a:rPr lang="en-GB" sz="1600" dirty="0">
                <a:solidFill>
                  <a:schemeClr val="tx1"/>
                </a:solidFill>
                <a:latin typeface="Calibri" pitchFamily="34" charset="0"/>
              </a:rPr>
              <a:t>the </a:t>
            </a:r>
            <a:r>
              <a:rPr lang="en-GB" sz="1600" b="1" dirty="0">
                <a:solidFill>
                  <a:schemeClr val="tx1"/>
                </a:solidFill>
                <a:latin typeface="Calibri" pitchFamily="34" charset="0"/>
              </a:rPr>
              <a:t>functions </a:t>
            </a:r>
            <a:r>
              <a:rPr lang="en-GB" sz="1600" dirty="0" smtClean="0">
                <a:solidFill>
                  <a:schemeClr val="tx1"/>
                </a:solidFill>
                <a:latin typeface="Calibri" pitchFamily="34" charset="0"/>
              </a:rPr>
              <a:t>of </a:t>
            </a:r>
            <a:r>
              <a:rPr lang="en-GB" sz="1600" dirty="0">
                <a:solidFill>
                  <a:schemeClr val="tx1"/>
                </a:solidFill>
                <a:latin typeface="Calibri" pitchFamily="34" charset="0"/>
              </a:rPr>
              <a:t>Web Hosting, </a:t>
            </a:r>
            <a:r>
              <a:rPr lang="en-GB" sz="1600" dirty="0" smtClean="0">
                <a:solidFill>
                  <a:schemeClr val="tx1"/>
                </a:solidFill>
                <a:latin typeface="Calibri" pitchFamily="34" charset="0"/>
              </a:rPr>
              <a:t>and compare differences of </a:t>
            </a:r>
            <a:r>
              <a:rPr lang="en-GB" sz="1600" b="1" u="sng" dirty="0">
                <a:solidFill>
                  <a:schemeClr val="tx1"/>
                </a:solidFill>
                <a:latin typeface="Calibri" pitchFamily="34" charset="0"/>
              </a:rPr>
              <a:t>two</a:t>
            </a:r>
            <a:r>
              <a:rPr lang="en-GB" sz="1600" dirty="0">
                <a:solidFill>
                  <a:schemeClr val="tx1"/>
                </a:solidFill>
                <a:latin typeface="Calibri" pitchFamily="34" charset="0"/>
              </a:rPr>
              <a:t> host </a:t>
            </a:r>
            <a:r>
              <a:rPr lang="en-GB" sz="1600" dirty="0" smtClean="0">
                <a:solidFill>
                  <a:schemeClr val="tx1"/>
                </a:solidFill>
                <a:latin typeface="Calibri" pitchFamily="34" charset="0"/>
              </a:rPr>
              <a:t>offerings</a:t>
            </a:r>
            <a:r>
              <a:rPr lang="en-GB" sz="1600" dirty="0">
                <a:solidFill>
                  <a:schemeClr val="tx1"/>
                </a:solidFill>
                <a:latin typeface="Calibri" pitchFamily="34" charset="0"/>
              </a:rPr>
              <a:t>.</a:t>
            </a:r>
          </a:p>
        </p:txBody>
      </p:sp>
      <p:graphicFrame>
        <p:nvGraphicFramePr>
          <p:cNvPr id="13" name="Table 12"/>
          <p:cNvGraphicFramePr>
            <a:graphicFrameLocks noGrp="1"/>
          </p:cNvGraphicFramePr>
          <p:nvPr>
            <p:extLst>
              <p:ext uri="{D42A27DB-BD31-4B8C-83A1-F6EECF244321}">
                <p14:modId xmlns:p14="http://schemas.microsoft.com/office/powerpoint/2010/main" val="1504124135"/>
              </p:ext>
            </p:extLst>
          </p:nvPr>
        </p:nvGraphicFramePr>
        <p:xfrm>
          <a:off x="323528" y="2679662"/>
          <a:ext cx="5976664" cy="3916680"/>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Web Hosting Functions:</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hosting differs from ISP’s because they provide a place to store, locate, display and manage website functions. Where ISP’s can bounce, hosts store. The difference is the range of hosts is the service they provide for that fee. </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Examples include:</a:t>
                      </a:r>
                    </a:p>
                    <a:p>
                      <a:pPr marL="623888" lvl="1" indent="-285750">
                        <a:spcAft>
                          <a:spcPts val="600"/>
                        </a:spcAft>
                        <a:buFont typeface="Arial" pitchFamily="34" charset="0"/>
                        <a:buChar char="•"/>
                      </a:pPr>
                      <a:r>
                        <a:rPr lang="en-GB" sz="1400" kern="1200" baseline="0" dirty="0" err="1" smtClean="0">
                          <a:solidFill>
                            <a:schemeClr val="tx1"/>
                          </a:solidFill>
                          <a:latin typeface="Calibri" pitchFamily="34" charset="0"/>
                          <a:ea typeface="+mn-ea"/>
                          <a:cs typeface="+mn-cs"/>
                        </a:rPr>
                        <a:t>GoDaddy</a:t>
                      </a:r>
                      <a:endParaRPr lang="en-GB" sz="1400" kern="1200" baseline="0" dirty="0" smtClean="0">
                        <a:solidFill>
                          <a:schemeClr val="tx1"/>
                        </a:solidFill>
                        <a:latin typeface="Calibri" pitchFamily="34" charset="0"/>
                        <a:ea typeface="+mn-ea"/>
                        <a:cs typeface="+mn-cs"/>
                      </a:endParaRPr>
                    </a:p>
                    <a:p>
                      <a:pPr marL="623888" lvl="1" indent="-285750">
                        <a:spcAft>
                          <a:spcPts val="600"/>
                        </a:spcAft>
                        <a:buFont typeface="Arial" pitchFamily="34" charset="0"/>
                        <a:buChar char="•"/>
                      </a:pPr>
                      <a:r>
                        <a:rPr lang="en-GB" sz="1400" kern="1200" baseline="0" dirty="0" err="1" smtClean="0">
                          <a:solidFill>
                            <a:schemeClr val="tx1"/>
                          </a:solidFill>
                          <a:latin typeface="Calibri" pitchFamily="34" charset="0"/>
                          <a:ea typeface="+mn-ea"/>
                          <a:cs typeface="+mn-cs"/>
                        </a:rPr>
                        <a:t>HostPappa</a:t>
                      </a:r>
                      <a:endParaRPr lang="en-GB" sz="1400" kern="1200" baseline="0" dirty="0" smtClean="0">
                        <a:solidFill>
                          <a:schemeClr val="tx1"/>
                        </a:solidFill>
                        <a:latin typeface="Calibri" pitchFamily="34" charset="0"/>
                        <a:ea typeface="+mn-ea"/>
                        <a:cs typeface="+mn-cs"/>
                      </a:endParaRPr>
                    </a:p>
                    <a:p>
                      <a:pPr marL="623888" lvl="1" indent="-285750">
                        <a:spcAft>
                          <a:spcPts val="600"/>
                        </a:spcAft>
                        <a:buFont typeface="Arial" pitchFamily="34" charset="0"/>
                        <a:buChar char="•"/>
                      </a:pPr>
                      <a:r>
                        <a:rPr lang="en-GB" sz="1400" kern="1200" baseline="0" dirty="0" err="1" smtClean="0">
                          <a:solidFill>
                            <a:schemeClr val="tx1"/>
                          </a:solidFill>
                          <a:latin typeface="Calibri" pitchFamily="34" charset="0"/>
                          <a:ea typeface="+mn-ea"/>
                          <a:cs typeface="+mn-cs"/>
                        </a:rPr>
                        <a:t>iPage</a:t>
                      </a:r>
                      <a:endParaRPr lang="en-GB" sz="1400" kern="1200" baseline="0" dirty="0" smtClean="0">
                        <a:solidFill>
                          <a:schemeClr val="tx1"/>
                        </a:solidFill>
                        <a:latin typeface="Calibri" pitchFamily="34" charset="0"/>
                        <a:ea typeface="+mn-ea"/>
                        <a:cs typeface="+mn-cs"/>
                      </a:endParaRP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These services include:</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Database management through SQL</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Auto redirecting of IP addressing</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Email exchanging</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Virtual Private networking</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Dedicated server activity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789040"/>
            <a:ext cx="139732" cy="1397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945452"/>
            <a:ext cx="139732" cy="139732"/>
          </a:xfrm>
          <a:prstGeom prst="rect">
            <a:avLst/>
          </a:prstGeom>
        </p:spPr>
      </p:pic>
    </p:spTree>
    <p:extLst>
      <p:ext uri="{BB962C8B-B14F-4D97-AF65-F5344CB8AC3E}">
        <p14:creationId xmlns:p14="http://schemas.microsoft.com/office/powerpoint/2010/main" val="328320004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Functions of Web Hosting…</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5247590"/>
          </a:xfrm>
          <a:prstGeom prst="rect">
            <a:avLst/>
          </a:prstGeom>
        </p:spPr>
        <p:txBody>
          <a:bodyPr wrap="square">
            <a:spAutoFit/>
          </a:bodyPr>
          <a:lstStyle/>
          <a:p>
            <a:pPr>
              <a:spcAft>
                <a:spcPts val="600"/>
              </a:spcAft>
            </a:pPr>
            <a:r>
              <a:rPr lang="en-GB" sz="1400" b="1" dirty="0">
                <a:latin typeface="Calibri" pitchFamily="34" charset="0"/>
              </a:rPr>
              <a:t>Web hosting </a:t>
            </a:r>
            <a:r>
              <a:rPr lang="en-GB" sz="1400" b="1" dirty="0" smtClean="0">
                <a:latin typeface="Calibri" pitchFamily="34" charset="0"/>
              </a:rPr>
              <a:t>functions</a:t>
            </a:r>
            <a:endParaRPr lang="en-GB" sz="1400" dirty="0" smtClean="0">
              <a:latin typeface="Calibri" pitchFamily="34" charset="0"/>
            </a:endParaRPr>
          </a:p>
          <a:p>
            <a:pPr>
              <a:spcAft>
                <a:spcPts val="600"/>
              </a:spcAft>
            </a:pPr>
            <a:r>
              <a:rPr lang="en-GB" sz="1400" dirty="0" smtClean="0">
                <a:latin typeface="Calibri" pitchFamily="34" charset="0"/>
              </a:rPr>
              <a:t>Web </a:t>
            </a:r>
            <a:r>
              <a:rPr lang="en-GB" sz="1400" dirty="0">
                <a:latin typeface="Calibri" pitchFamily="34" charset="0"/>
              </a:rPr>
              <a:t>hosting differs from ISP’s because they provide a place to store, locate, display and manage website functions. Where ISP’s can bounce, hosts store. The difference is the range of hosts is the service they provide for that fee. </a:t>
            </a:r>
            <a:endParaRPr lang="en-GB" sz="1400" dirty="0" smtClean="0">
              <a:latin typeface="Calibri" pitchFamily="34" charset="0"/>
            </a:endParaRPr>
          </a:p>
          <a:p>
            <a:pPr>
              <a:spcAft>
                <a:spcPts val="600"/>
              </a:spcAft>
            </a:pPr>
            <a:r>
              <a:rPr lang="en-GB" sz="1400" dirty="0">
                <a:latin typeface="Calibri" pitchFamily="34" charset="0"/>
              </a:rPr>
              <a:t>Examples include:</a:t>
            </a:r>
          </a:p>
          <a:p>
            <a:pPr marL="166688" indent="-285750">
              <a:spcAft>
                <a:spcPts val="600"/>
              </a:spcAft>
              <a:buFont typeface="Arial" pitchFamily="34" charset="0"/>
              <a:buChar char="•"/>
            </a:pPr>
            <a:r>
              <a:rPr lang="en-GB" sz="1400" dirty="0" err="1" smtClean="0">
                <a:latin typeface="Calibri" pitchFamily="34" charset="0"/>
              </a:rPr>
              <a:t>GoDaddy</a:t>
            </a:r>
            <a:r>
              <a:rPr lang="en-GB" sz="1400" dirty="0" smtClean="0">
                <a:latin typeface="Calibri" pitchFamily="34" charset="0"/>
              </a:rPr>
              <a:t>, </a:t>
            </a:r>
            <a:r>
              <a:rPr lang="en-GB" sz="1400" dirty="0" err="1" smtClean="0">
                <a:latin typeface="Calibri" pitchFamily="34" charset="0"/>
              </a:rPr>
              <a:t>HostPappa</a:t>
            </a:r>
            <a:r>
              <a:rPr lang="en-GB" sz="1400" dirty="0" smtClean="0">
                <a:latin typeface="Calibri" pitchFamily="34" charset="0"/>
              </a:rPr>
              <a:t>, </a:t>
            </a:r>
            <a:r>
              <a:rPr lang="en-GB" sz="1400" dirty="0" err="1" smtClean="0">
                <a:latin typeface="Calibri" pitchFamily="34" charset="0"/>
              </a:rPr>
              <a:t>iPage</a:t>
            </a:r>
            <a:r>
              <a:rPr lang="en-GB" sz="1400" dirty="0">
                <a:latin typeface="Calibri" pitchFamily="34" charset="0"/>
              </a:rPr>
              <a:t/>
            </a:r>
            <a:br>
              <a:rPr lang="en-GB" sz="1400" dirty="0">
                <a:latin typeface="Calibri" pitchFamily="34" charset="0"/>
              </a:rPr>
            </a:br>
            <a:endParaRPr lang="en-GB" sz="1400" dirty="0" smtClean="0">
              <a:latin typeface="Calibri" pitchFamily="34" charset="0"/>
            </a:endParaRPr>
          </a:p>
          <a:p>
            <a:pPr>
              <a:spcAft>
                <a:spcPts val="600"/>
              </a:spcAft>
            </a:pPr>
            <a:r>
              <a:rPr lang="en-GB" sz="1400" dirty="0" smtClean="0">
                <a:latin typeface="Calibri" pitchFamily="34" charset="0"/>
              </a:rPr>
              <a:t>Web host functions include</a:t>
            </a:r>
            <a:r>
              <a:rPr lang="en-GB" sz="1400" dirty="0">
                <a:latin typeface="Calibri" pitchFamily="34" charset="0"/>
              </a:rPr>
              <a:t>:</a:t>
            </a:r>
          </a:p>
          <a:p>
            <a:pPr marL="285750" indent="-285750">
              <a:spcAft>
                <a:spcPts val="600"/>
              </a:spcAft>
              <a:buFont typeface="Arial" pitchFamily="34" charset="0"/>
              <a:buChar char="•"/>
            </a:pPr>
            <a:r>
              <a:rPr lang="en-GB" sz="1400" dirty="0">
                <a:latin typeface="Calibri" pitchFamily="34" charset="0"/>
              </a:rPr>
              <a:t>Database management through SQL</a:t>
            </a:r>
          </a:p>
          <a:p>
            <a:pPr marL="285750" indent="-285750">
              <a:spcAft>
                <a:spcPts val="600"/>
              </a:spcAft>
              <a:buFont typeface="Arial" pitchFamily="34" charset="0"/>
              <a:buChar char="•"/>
            </a:pPr>
            <a:r>
              <a:rPr lang="en-GB" sz="1400" dirty="0">
                <a:latin typeface="Calibri" pitchFamily="34" charset="0"/>
              </a:rPr>
              <a:t>Auto redirecting of IP addressing</a:t>
            </a:r>
          </a:p>
          <a:p>
            <a:pPr marL="285750" indent="-285750">
              <a:spcAft>
                <a:spcPts val="600"/>
              </a:spcAft>
              <a:buFont typeface="Arial" pitchFamily="34" charset="0"/>
              <a:buChar char="•"/>
            </a:pPr>
            <a:r>
              <a:rPr lang="en-GB" sz="1400" dirty="0">
                <a:latin typeface="Calibri" pitchFamily="34" charset="0"/>
              </a:rPr>
              <a:t>Email exchanging</a:t>
            </a:r>
          </a:p>
          <a:p>
            <a:pPr marL="285750" indent="-285750">
              <a:spcAft>
                <a:spcPts val="600"/>
              </a:spcAft>
              <a:buFont typeface="Arial" pitchFamily="34" charset="0"/>
              <a:buChar char="•"/>
            </a:pPr>
            <a:r>
              <a:rPr lang="en-GB" sz="1400" dirty="0">
                <a:latin typeface="Calibri" pitchFamily="34" charset="0"/>
              </a:rPr>
              <a:t>Virtual Private networking</a:t>
            </a:r>
          </a:p>
          <a:p>
            <a:pPr marL="285750" indent="-285750">
              <a:spcAft>
                <a:spcPts val="600"/>
              </a:spcAft>
              <a:buFont typeface="Arial" pitchFamily="34" charset="0"/>
              <a:buChar char="•"/>
            </a:pPr>
            <a:r>
              <a:rPr lang="en-GB" sz="1400" dirty="0">
                <a:latin typeface="Calibri" pitchFamily="34" charset="0"/>
              </a:rPr>
              <a:t>Dedicated server </a:t>
            </a:r>
            <a:r>
              <a:rPr lang="en-GB" sz="1400" dirty="0" smtClean="0">
                <a:latin typeface="Calibri" pitchFamily="34" charset="0"/>
              </a:rPr>
              <a:t>activity</a:t>
            </a:r>
          </a:p>
          <a:p>
            <a:pPr>
              <a:spcAft>
                <a:spcPts val="600"/>
              </a:spcAft>
            </a:pP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The difference between pricing strategies depends on the level of service the user requires, free hosts like Google share the space but not the activity. Others provide space and a small degree of activity management whereas more advanced hosts can provide more management facilities such as forums, secure logins and database management, shopping basket protection, blog and wiki activity etc. </a:t>
            </a:r>
          </a:p>
          <a:p>
            <a:pPr>
              <a:spcAft>
                <a:spcPts val="600"/>
              </a:spcAft>
            </a:pPr>
            <a:r>
              <a:rPr lang="en-GB" sz="1400" dirty="0" smtClean="0">
                <a:latin typeface="Calibri" pitchFamily="34" charset="0"/>
              </a:rPr>
              <a:t>None </a:t>
            </a:r>
            <a:r>
              <a:rPr lang="en-GB" sz="1400" dirty="0">
                <a:latin typeface="Calibri" pitchFamily="34" charset="0"/>
              </a:rPr>
              <a:t>of these provide filtering, that is something that the user still has to manage like forum maintenance and management. Ultimately the provision of hosting is the difference between a look-at-me site and an managed shopping experience.</a:t>
            </a:r>
          </a:p>
        </p:txBody>
      </p:sp>
    </p:spTree>
    <p:extLst>
      <p:ext uri="{BB962C8B-B14F-4D97-AF65-F5344CB8AC3E}">
        <p14:creationId xmlns:p14="http://schemas.microsoft.com/office/powerpoint/2010/main" val="209940622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7 (P1.7)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646639167"/>
              </p:ext>
            </p:extLst>
          </p:nvPr>
        </p:nvGraphicFramePr>
        <p:xfrm>
          <a:off x="6408514" y="2685170"/>
          <a:ext cx="2411958" cy="249102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Describe DNS and URL</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Examples of DNS and URL</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Screenshot(s) of a URL</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7 </a:t>
            </a:r>
            <a:r>
              <a:rPr lang="en-GB" sz="1600" dirty="0">
                <a:latin typeface="Calibri" pitchFamily="34" charset="0"/>
              </a:rPr>
              <a:t>– </a:t>
            </a:r>
            <a:r>
              <a:rPr lang="en-GB" sz="1600" dirty="0">
                <a:solidFill>
                  <a:schemeClr val="tx1"/>
                </a:solidFill>
                <a:latin typeface="Calibri" pitchFamily="34" charset="0"/>
              </a:rPr>
              <a:t>Describe, with evidence, what </a:t>
            </a:r>
            <a:r>
              <a:rPr lang="en-GB" sz="1600" b="1" dirty="0">
                <a:solidFill>
                  <a:schemeClr val="tx1"/>
                </a:solidFill>
                <a:latin typeface="Calibri" pitchFamily="34" charset="0"/>
              </a:rPr>
              <a:t>DNS</a:t>
            </a:r>
            <a:r>
              <a:rPr lang="en-GB" sz="1600" dirty="0">
                <a:solidFill>
                  <a:schemeClr val="tx1"/>
                </a:solidFill>
                <a:latin typeface="Calibri" pitchFamily="34" charset="0"/>
              </a:rPr>
              <a:t> and </a:t>
            </a:r>
            <a:r>
              <a:rPr lang="en-GB" sz="1600" b="1" dirty="0">
                <a:solidFill>
                  <a:schemeClr val="tx1"/>
                </a:solidFill>
                <a:latin typeface="Calibri" pitchFamily="34" charset="0"/>
              </a:rPr>
              <a:t>URL</a:t>
            </a:r>
            <a:r>
              <a:rPr lang="en-GB" sz="1600" dirty="0">
                <a:solidFill>
                  <a:schemeClr val="tx1"/>
                </a:solidFill>
                <a:latin typeface="Calibri" pitchFamily="34" charset="0"/>
              </a:rPr>
              <a:t> are </a:t>
            </a:r>
            <a:r>
              <a:rPr lang="en-GB" sz="1600" dirty="0" smtClean="0">
                <a:solidFill>
                  <a:schemeClr val="tx1"/>
                </a:solidFill>
                <a:latin typeface="Calibri" pitchFamily="34" charset="0"/>
              </a:rPr>
              <a:t>and how business use them.</a:t>
            </a:r>
            <a:endParaRPr lang="en-GB" sz="1600" dirty="0">
              <a:solidFill>
                <a:schemeClr val="tx1"/>
              </a:solidFill>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647446768"/>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dirty="0" smtClean="0">
                          <a:latin typeface="Calibri" pitchFamily="34" charset="0"/>
                        </a:rPr>
                        <a:t>DNS and URL</a:t>
                      </a:r>
                    </a:p>
                    <a:p>
                      <a:pPr marL="285750" indent="-285750">
                        <a:spcAft>
                          <a:spcPts val="600"/>
                        </a:spcAft>
                        <a:buFont typeface="Arial" panose="020B0604020202020204" pitchFamily="34" charset="0"/>
                        <a:buChar char="•"/>
                      </a:pPr>
                      <a:r>
                        <a:rPr lang="en-GB" sz="1400" dirty="0" smtClean="0">
                          <a:latin typeface="Calibri" pitchFamily="34" charset="0"/>
                        </a:rPr>
                        <a:t>Web addresses are broken down for a reason (click to see an </a:t>
                      </a:r>
                      <a:r>
                        <a:rPr lang="en-GB" sz="1400" dirty="0" smtClean="0">
                          <a:latin typeface="Calibri" pitchFamily="34" charset="0"/>
                          <a:hlinkClick r:id="rId5" action="ppaction://hlinksldjump"/>
                        </a:rPr>
                        <a:t>example</a:t>
                      </a:r>
                      <a:r>
                        <a:rPr lang="en-GB" sz="1400" dirty="0" smtClean="0">
                          <a:latin typeface="Calibri" pitchFamily="34" charset="0"/>
                        </a:rPr>
                        <a:t>). First there was IP addresses, then the web grew to the point when remembering all those numbers was impossible. When the system of DNS came into place, the translation of IP addresses to wording allowed businesses, government offices, companies and individuals to generate their own unique address that was more memorable for the customer.</a:t>
                      </a:r>
                    </a:p>
                    <a:p>
                      <a:pPr marL="285750" marR="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400" dirty="0" smtClean="0">
                          <a:latin typeface="Calibri" pitchFamily="34" charset="0"/>
                        </a:rPr>
                        <a:t>For example – typing http://193.164.107.139 would lead to the page http://www.brookweston.org –</a:t>
                      </a:r>
                      <a:r>
                        <a:rPr lang="en-GB" sz="1400" baseline="0" dirty="0" smtClean="0">
                          <a:latin typeface="Calibri" pitchFamily="34" charset="0"/>
                        </a:rPr>
                        <a:t> but remembering the DNS is much easier than trying to remember the IP address (</a:t>
                      </a:r>
                      <a:r>
                        <a:rPr lang="en-GB" sz="1400" dirty="0" smtClean="0">
                          <a:latin typeface="Calibri" pitchFamily="34" charset="0"/>
                        </a:rPr>
                        <a:t>193.164.107.139).</a:t>
                      </a:r>
                    </a:p>
                    <a:p>
                      <a:pPr marL="285750" indent="-285750">
                        <a:spcAft>
                          <a:spcPts val="600"/>
                        </a:spcAft>
                        <a:buFont typeface="Arial" panose="020B0604020202020204" pitchFamily="34" charset="0"/>
                        <a:buChar char="•"/>
                      </a:pPr>
                      <a:endParaRPr lang="en-GB" sz="1400" dirty="0" smtClean="0">
                        <a:latin typeface="Calibri" pitchFamily="34" charset="0"/>
                      </a:endParaRPr>
                    </a:p>
                    <a:p>
                      <a:pPr>
                        <a:spcAft>
                          <a:spcPts val="600"/>
                        </a:spcAft>
                      </a:pPr>
                      <a:endParaRPr lang="en-GB" sz="1400" dirty="0" smtClean="0">
                        <a:latin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429521"/>
            <a:ext cx="139732" cy="139732"/>
          </a:xfrm>
          <a:prstGeom prst="rect">
            <a:avLst/>
          </a:prstGeom>
        </p:spPr>
      </p:pic>
    </p:spTree>
    <p:extLst>
      <p:ext uri="{BB962C8B-B14F-4D97-AF65-F5344CB8AC3E}">
        <p14:creationId xmlns:p14="http://schemas.microsoft.com/office/powerpoint/2010/main" val="428758286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DNS and URL…</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4970591"/>
          </a:xfrm>
          <a:prstGeom prst="rect">
            <a:avLst/>
          </a:prstGeom>
        </p:spPr>
        <p:txBody>
          <a:bodyPr wrap="square">
            <a:spAutoFit/>
          </a:bodyPr>
          <a:lstStyle/>
          <a:p>
            <a:pPr>
              <a:spcAft>
                <a:spcPts val="600"/>
              </a:spcAft>
            </a:pPr>
            <a:r>
              <a:rPr lang="en-GB" sz="1400" b="1" dirty="0" smtClean="0">
                <a:latin typeface="Calibri" pitchFamily="34" charset="0"/>
              </a:rPr>
              <a:t>DNS and URL</a:t>
            </a:r>
          </a:p>
          <a:p>
            <a:pPr>
              <a:spcAft>
                <a:spcPts val="600"/>
              </a:spcAft>
            </a:pPr>
            <a:r>
              <a:rPr lang="en-GB" sz="1400" dirty="0" smtClean="0">
                <a:latin typeface="Calibri" pitchFamily="34" charset="0"/>
              </a:rPr>
              <a:t>Web </a:t>
            </a:r>
            <a:r>
              <a:rPr lang="en-GB" sz="1400" dirty="0">
                <a:latin typeface="Calibri" pitchFamily="34" charset="0"/>
              </a:rPr>
              <a:t>addresses </a:t>
            </a:r>
            <a:r>
              <a:rPr lang="en-GB" sz="1400" dirty="0" smtClean="0">
                <a:latin typeface="Calibri" pitchFamily="34" charset="0"/>
              </a:rPr>
              <a:t>are </a:t>
            </a:r>
            <a:r>
              <a:rPr lang="en-GB" sz="1400" dirty="0">
                <a:latin typeface="Calibri" pitchFamily="34" charset="0"/>
              </a:rPr>
              <a:t>broken down for a </a:t>
            </a:r>
            <a:r>
              <a:rPr lang="en-GB" sz="1400" dirty="0" smtClean="0">
                <a:latin typeface="Calibri" pitchFamily="34" charset="0"/>
              </a:rPr>
              <a:t>reason (click to see an </a:t>
            </a:r>
            <a:r>
              <a:rPr lang="en-GB" sz="1400" dirty="0" smtClean="0">
                <a:latin typeface="Calibri" pitchFamily="34" charset="0"/>
                <a:hlinkClick r:id="rId3" action="ppaction://hlinksldjump"/>
              </a:rPr>
              <a:t>example</a:t>
            </a:r>
            <a:r>
              <a:rPr lang="en-GB" sz="1400" dirty="0" smtClean="0">
                <a:latin typeface="Calibri" pitchFamily="34" charset="0"/>
              </a:rPr>
              <a:t>). </a:t>
            </a:r>
            <a:r>
              <a:rPr lang="en-GB" sz="1400" dirty="0">
                <a:latin typeface="Calibri" pitchFamily="34" charset="0"/>
              </a:rPr>
              <a:t>First there was IP addresses, then the web grew to the point when remembering all those numbers was impossible. When the system of DNS came into place, the translation of IP addresses to wording allowed businesses, government offices, companies and individuals to generate their own unique address that was more memorable for the customer.</a:t>
            </a:r>
          </a:p>
          <a:p>
            <a:pPr>
              <a:spcAft>
                <a:spcPts val="600"/>
              </a:spcAft>
            </a:pPr>
            <a:r>
              <a:rPr lang="en-GB" sz="1400" dirty="0">
                <a:latin typeface="Calibri" pitchFamily="34" charset="0"/>
              </a:rPr>
              <a:t>How difficult would Easyjet.com find business if the customer has to remember 12 numbers, or </a:t>
            </a:r>
            <a:r>
              <a:rPr lang="en-GB" sz="1400" dirty="0" err="1">
                <a:latin typeface="Calibri" pitchFamily="34" charset="0"/>
              </a:rPr>
              <a:t>Thetrainline</a:t>
            </a:r>
            <a:r>
              <a:rPr lang="en-GB" sz="1400" dirty="0">
                <a:latin typeface="Calibri" pitchFamily="34" charset="0"/>
              </a:rPr>
              <a:t>, Google, Amazon, all branded names based on their DNS name rather than their IP.</a:t>
            </a:r>
          </a:p>
          <a:p>
            <a:pPr>
              <a:spcAft>
                <a:spcPts val="600"/>
              </a:spcAft>
            </a:pPr>
            <a:r>
              <a:rPr lang="en-GB" sz="1400" b="1" dirty="0">
                <a:latin typeface="Calibri" pitchFamily="34" charset="0"/>
              </a:rPr>
              <a:t>Internet Service Provider (</a:t>
            </a:r>
            <a:r>
              <a:rPr lang="en-GB" sz="1400" b="1" dirty="0" smtClean="0">
                <a:latin typeface="Calibri" pitchFamily="34" charset="0"/>
              </a:rPr>
              <a:t>ISP)</a:t>
            </a:r>
          </a:p>
          <a:p>
            <a:pPr marL="285750" indent="-285750">
              <a:spcAft>
                <a:spcPts val="600"/>
              </a:spcAft>
              <a:buFont typeface="Arial" pitchFamily="34" charset="0"/>
              <a:buChar char="•"/>
            </a:pPr>
            <a:r>
              <a:rPr lang="en-GB" sz="1400" dirty="0" smtClean="0">
                <a:latin typeface="Calibri" pitchFamily="34" charset="0"/>
              </a:rPr>
              <a:t>has </a:t>
            </a:r>
            <a:r>
              <a:rPr lang="en-GB" sz="1400" dirty="0">
                <a:latin typeface="Calibri" pitchFamily="34" charset="0"/>
              </a:rPr>
              <a:t>unique IP (Internet Protocol) </a:t>
            </a:r>
            <a:r>
              <a:rPr lang="en-GB" sz="1400" dirty="0" smtClean="0">
                <a:latin typeface="Calibri" pitchFamily="34" charset="0"/>
              </a:rPr>
              <a:t>address</a:t>
            </a:r>
          </a:p>
          <a:p>
            <a:pPr marL="285750" indent="-285750">
              <a:spcAft>
                <a:spcPts val="600"/>
              </a:spcAft>
              <a:buFont typeface="Arial" pitchFamily="34" charset="0"/>
              <a:buChar char="•"/>
            </a:pPr>
            <a:r>
              <a:rPr lang="en-GB" sz="1400" dirty="0" smtClean="0">
                <a:latin typeface="Calibri" pitchFamily="34" charset="0"/>
              </a:rPr>
              <a:t>four </a:t>
            </a:r>
            <a:r>
              <a:rPr lang="en-GB" sz="1400" dirty="0">
                <a:latin typeface="Calibri" pitchFamily="34" charset="0"/>
              </a:rPr>
              <a:t>numbers separated by full stops</a:t>
            </a:r>
          </a:p>
          <a:p>
            <a:pPr marL="285750" indent="-285750">
              <a:spcAft>
                <a:spcPts val="600"/>
              </a:spcAft>
              <a:buFont typeface="Arial" pitchFamily="34" charset="0"/>
              <a:buChar char="•"/>
            </a:pPr>
            <a:r>
              <a:rPr lang="en-GB" sz="1400" b="1" dirty="0">
                <a:latin typeface="Calibri" pitchFamily="34" charset="0"/>
              </a:rPr>
              <a:t>Domain Name System (</a:t>
            </a:r>
            <a:r>
              <a:rPr lang="en-GB" sz="1400" b="1" dirty="0" smtClean="0">
                <a:latin typeface="Calibri" pitchFamily="34" charset="0"/>
              </a:rPr>
              <a:t>DNS)</a:t>
            </a:r>
          </a:p>
          <a:p>
            <a:pPr marL="628650" indent="-285750">
              <a:spcAft>
                <a:spcPts val="600"/>
              </a:spcAft>
              <a:buFont typeface="Arial" pitchFamily="34" charset="0"/>
              <a:buChar char="•"/>
            </a:pPr>
            <a:r>
              <a:rPr lang="en-GB" sz="1400" dirty="0" smtClean="0">
                <a:latin typeface="Calibri" pitchFamily="34" charset="0"/>
              </a:rPr>
              <a:t>translates </a:t>
            </a:r>
            <a:r>
              <a:rPr lang="en-GB" sz="1400" dirty="0">
                <a:latin typeface="Calibri" pitchFamily="34" charset="0"/>
              </a:rPr>
              <a:t>IP address numbers into domain </a:t>
            </a:r>
            <a:r>
              <a:rPr lang="en-GB" sz="1400" dirty="0" smtClean="0">
                <a:latin typeface="Calibri" pitchFamily="34" charset="0"/>
              </a:rPr>
              <a:t>name</a:t>
            </a:r>
          </a:p>
          <a:p>
            <a:pPr marL="628650" indent="-285750">
              <a:spcAft>
                <a:spcPts val="600"/>
              </a:spcAft>
              <a:buFont typeface="Arial" pitchFamily="34" charset="0"/>
              <a:buChar char="•"/>
            </a:pPr>
            <a:r>
              <a:rPr lang="en-GB" sz="1400" dirty="0" smtClean="0">
                <a:latin typeface="Calibri" pitchFamily="34" charset="0"/>
              </a:rPr>
              <a:t>Without </a:t>
            </a:r>
            <a:r>
              <a:rPr lang="en-GB" sz="1400" dirty="0">
                <a:latin typeface="Calibri" pitchFamily="34" charset="0"/>
              </a:rPr>
              <a:t>the DNS you would have to remember numbers instead of </a:t>
            </a:r>
            <a:r>
              <a:rPr lang="en-GB" sz="1400" dirty="0" smtClean="0">
                <a:latin typeface="Calibri" pitchFamily="34" charset="0"/>
              </a:rPr>
              <a:t>names.</a:t>
            </a:r>
          </a:p>
          <a:p>
            <a:pPr marL="628650" indent="-285750">
              <a:spcAft>
                <a:spcPts val="600"/>
              </a:spcAft>
              <a:buFont typeface="Arial" pitchFamily="34" charset="0"/>
              <a:buChar char="•"/>
            </a:pPr>
            <a:r>
              <a:rPr lang="en-GB" sz="1400" dirty="0" smtClean="0">
                <a:latin typeface="Calibri" pitchFamily="34" charset="0"/>
              </a:rPr>
              <a:t>For </a:t>
            </a:r>
            <a:r>
              <a:rPr lang="en-GB" sz="1400" dirty="0">
                <a:latin typeface="Calibri" pitchFamily="34" charset="0"/>
              </a:rPr>
              <a:t>example – typing http://193.164.107.139 would lead </a:t>
            </a:r>
            <a:r>
              <a:rPr lang="en-GB" sz="1400" dirty="0" smtClean="0">
                <a:latin typeface="Calibri" pitchFamily="34" charset="0"/>
              </a:rPr>
              <a:t>to the </a:t>
            </a:r>
            <a:r>
              <a:rPr lang="en-GB" sz="1400" dirty="0">
                <a:latin typeface="Calibri" pitchFamily="34" charset="0"/>
              </a:rPr>
              <a:t>page </a:t>
            </a:r>
            <a:r>
              <a:rPr lang="en-GB" sz="1400" dirty="0" smtClean="0">
                <a:latin typeface="Calibri" pitchFamily="34" charset="0"/>
              </a:rPr>
              <a:t>http</a:t>
            </a:r>
            <a:r>
              <a:rPr lang="en-GB" sz="1400" dirty="0">
                <a:latin typeface="Calibri" pitchFamily="34" charset="0"/>
              </a:rPr>
              <a:t>://www.brookweston.org </a:t>
            </a:r>
            <a:endParaRPr lang="en-GB" sz="1400" dirty="0" smtClean="0">
              <a:latin typeface="Calibri" pitchFamily="34" charset="0"/>
            </a:endParaRPr>
          </a:p>
          <a:p>
            <a:pPr marL="285750" indent="-285750">
              <a:spcAft>
                <a:spcPts val="600"/>
              </a:spcAft>
              <a:buFont typeface="Arial" pitchFamily="34" charset="0"/>
              <a:buChar char="•"/>
            </a:pPr>
            <a:r>
              <a:rPr lang="en-GB" sz="1400" b="1" dirty="0" smtClean="0">
                <a:latin typeface="Calibri" pitchFamily="34" charset="0"/>
              </a:rPr>
              <a:t>URL </a:t>
            </a:r>
            <a:r>
              <a:rPr lang="en-GB" sz="1400" b="1" dirty="0">
                <a:latin typeface="Calibri" pitchFamily="34" charset="0"/>
              </a:rPr>
              <a:t>(Uniform Resource </a:t>
            </a:r>
            <a:r>
              <a:rPr lang="en-GB" sz="1400" b="1" dirty="0" smtClean="0">
                <a:latin typeface="Calibri" pitchFamily="34" charset="0"/>
              </a:rPr>
              <a:t>Locator)</a:t>
            </a:r>
          </a:p>
          <a:p>
            <a:pPr marL="628650" indent="-285750">
              <a:spcAft>
                <a:spcPts val="600"/>
              </a:spcAft>
              <a:buFont typeface="Arial" pitchFamily="34" charset="0"/>
              <a:buChar char="•"/>
            </a:pPr>
            <a:r>
              <a:rPr lang="en-GB" sz="1400" dirty="0" smtClean="0">
                <a:latin typeface="Calibri" pitchFamily="34" charset="0"/>
              </a:rPr>
              <a:t>Standard </a:t>
            </a:r>
            <a:r>
              <a:rPr lang="en-GB" sz="1400" dirty="0">
                <a:latin typeface="Calibri" pitchFamily="34" charset="0"/>
              </a:rPr>
              <a:t>address used to find a </a:t>
            </a:r>
            <a:r>
              <a:rPr lang="en-GB" sz="1400" dirty="0" smtClean="0">
                <a:latin typeface="Calibri" pitchFamily="34" charset="0"/>
              </a:rPr>
              <a:t>page, i.e. http</a:t>
            </a:r>
            <a:r>
              <a:rPr lang="en-GB" sz="1400" dirty="0">
                <a:latin typeface="Calibri" pitchFamily="34" charset="0"/>
              </a:rPr>
              <a:t>://www.brookweston.org </a:t>
            </a:r>
          </a:p>
          <a:p>
            <a:pPr>
              <a:spcAft>
                <a:spcPts val="600"/>
              </a:spcAft>
            </a:pPr>
            <a:endParaRPr lang="en-GB" sz="1400" dirty="0" smtClean="0">
              <a:latin typeface="Calibri" pitchFamily="34" charset="0"/>
            </a:endParaRPr>
          </a:p>
          <a:p>
            <a:pPr>
              <a:spcAft>
                <a:spcPts val="600"/>
              </a:spcAft>
            </a:pPr>
            <a:r>
              <a:rPr lang="en-GB" sz="1400" b="1" dirty="0" smtClean="0">
                <a:solidFill>
                  <a:srgbClr val="FF0000"/>
                </a:solidFill>
                <a:latin typeface="Calibri" pitchFamily="34" charset="0"/>
              </a:rPr>
              <a:t>Click the </a:t>
            </a:r>
            <a:r>
              <a:rPr lang="en-GB" sz="1400" b="1" u="sng" dirty="0" smtClean="0">
                <a:solidFill>
                  <a:srgbClr val="FF0000"/>
                </a:solidFill>
                <a:latin typeface="Calibri" pitchFamily="34" charset="0"/>
              </a:rPr>
              <a:t>next</a:t>
            </a:r>
            <a:r>
              <a:rPr lang="en-GB" sz="1400" b="1" dirty="0" smtClean="0">
                <a:solidFill>
                  <a:srgbClr val="FF0000"/>
                </a:solidFill>
                <a:latin typeface="Calibri" pitchFamily="34" charset="0"/>
              </a:rPr>
              <a:t> arrow to see more information regarding Web Addresses…</a:t>
            </a:r>
          </a:p>
        </p:txBody>
      </p:sp>
    </p:spTree>
    <p:extLst>
      <p:ext uri="{BB962C8B-B14F-4D97-AF65-F5344CB8AC3E}">
        <p14:creationId xmlns:p14="http://schemas.microsoft.com/office/powerpoint/2010/main" val="265264072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How Web Hosting works…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9" name="Rectangle 3"/>
          <p:cNvSpPr txBox="1">
            <a:spLocks noChangeArrowheads="1"/>
          </p:cNvSpPr>
          <p:nvPr/>
        </p:nvSpPr>
        <p:spPr>
          <a:xfrm>
            <a:off x="251519" y="1196751"/>
            <a:ext cx="8641655" cy="4954811"/>
          </a:xfrm>
          <a:prstGeom prst="rect">
            <a:avLst/>
          </a:prstGeom>
        </p:spPr>
        <p:txBody>
          <a:bodyPr>
            <a:norm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lvl="1" fontAlgn="auto"/>
            <a:r>
              <a:rPr lang="en-GB" sz="2000" b="1" dirty="0" smtClean="0">
                <a:latin typeface="Arial Narrow" pitchFamily="34" charset="0"/>
                <a:cs typeface="Times New Roman" pitchFamily="18" charset="0"/>
              </a:rPr>
              <a:t>Part 1 - Transfer Protocol</a:t>
            </a:r>
          </a:p>
          <a:p>
            <a:pPr lvl="2" fontAlgn="auto"/>
            <a:r>
              <a:rPr lang="en-GB" sz="1800" dirty="0" smtClean="0">
                <a:latin typeface="Arial Narrow" pitchFamily="34" charset="0"/>
                <a:cs typeface="Times New Roman" pitchFamily="18" charset="0"/>
              </a:rPr>
              <a:t>http:// – Hypertext Transfer Protocol</a:t>
            </a:r>
          </a:p>
          <a:p>
            <a:pPr lvl="2" fontAlgn="auto"/>
            <a:r>
              <a:rPr lang="en-GB" sz="1800" dirty="0" smtClean="0">
                <a:latin typeface="Arial Narrow" pitchFamily="34" charset="0"/>
                <a:cs typeface="Times New Roman" pitchFamily="18" charset="0"/>
              </a:rPr>
              <a:t>https:// – Hypertext Transfer Protocol, Secure</a:t>
            </a:r>
          </a:p>
          <a:p>
            <a:pPr lvl="2" fontAlgn="auto"/>
            <a:r>
              <a:rPr lang="en-GB" sz="1800" dirty="0" smtClean="0">
                <a:latin typeface="Arial Narrow" pitchFamily="34" charset="0"/>
                <a:cs typeface="Times New Roman" pitchFamily="18" charset="0"/>
              </a:rPr>
              <a:t>ftp:// - File Transfer Protocol</a:t>
            </a:r>
            <a:r>
              <a:rPr lang="en-GB" sz="1800" b="1" dirty="0" smtClean="0">
                <a:latin typeface="Arial Narrow" pitchFamily="34" charset="0"/>
                <a:cs typeface="Times New Roman" pitchFamily="18" charset="0"/>
              </a:rPr>
              <a:t> </a:t>
            </a:r>
            <a:r>
              <a:rPr lang="en-GB" sz="1800" dirty="0" smtClean="0">
                <a:latin typeface="Arial Narrow" pitchFamily="34" charset="0"/>
                <a:cs typeface="Times New Roman" pitchFamily="18" charset="0"/>
              </a:rPr>
              <a:t>for FTP site. Allows upload/download of files.</a:t>
            </a:r>
          </a:p>
          <a:p>
            <a:pPr lvl="1" fontAlgn="auto"/>
            <a:r>
              <a:rPr lang="en-GB" sz="2000" b="1" dirty="0" smtClean="0">
                <a:latin typeface="Arial Narrow" pitchFamily="34" charset="0"/>
                <a:cs typeface="Times New Roman" pitchFamily="18" charset="0"/>
              </a:rPr>
              <a:t>Part 2 – www (which part of internet is being addressed)</a:t>
            </a:r>
          </a:p>
          <a:p>
            <a:pPr lvl="1" fontAlgn="auto"/>
            <a:r>
              <a:rPr lang="en-GB" sz="2000" b="1" dirty="0" smtClean="0">
                <a:latin typeface="Arial Narrow" pitchFamily="34" charset="0"/>
                <a:cs typeface="Times New Roman" pitchFamily="18" charset="0"/>
              </a:rPr>
              <a:t>Part 3 – domain name – name of organisation that controls the site that the page is stored on</a:t>
            </a:r>
          </a:p>
          <a:p>
            <a:pPr lvl="1" fontAlgn="auto"/>
            <a:r>
              <a:rPr lang="en-GB" sz="2000" b="1" dirty="0" smtClean="0">
                <a:latin typeface="Arial Narrow" pitchFamily="34" charset="0"/>
                <a:cs typeface="Times New Roman" pitchFamily="18" charset="0"/>
              </a:rPr>
              <a:t>Part 4 – indicates the type of organisation (.co/.</a:t>
            </a:r>
            <a:r>
              <a:rPr lang="en-GB" sz="2000" b="1" dirty="0" err="1" smtClean="0">
                <a:latin typeface="Arial Narrow" pitchFamily="34" charset="0"/>
                <a:cs typeface="Times New Roman" pitchFamily="18" charset="0"/>
              </a:rPr>
              <a:t>sch</a:t>
            </a:r>
            <a:r>
              <a:rPr lang="en-GB" sz="2000" b="1" dirty="0" smtClean="0">
                <a:latin typeface="Arial Narrow" pitchFamily="34" charset="0"/>
                <a:cs typeface="Times New Roman" pitchFamily="18" charset="0"/>
              </a:rPr>
              <a:t>/.</a:t>
            </a:r>
            <a:r>
              <a:rPr lang="en-GB" sz="2000" b="1" dirty="0" err="1" smtClean="0">
                <a:latin typeface="Arial Narrow" pitchFamily="34" charset="0"/>
                <a:cs typeface="Times New Roman" pitchFamily="18" charset="0"/>
              </a:rPr>
              <a:t>gov</a:t>
            </a:r>
            <a:r>
              <a:rPr lang="en-GB" sz="2000" b="1" dirty="0" smtClean="0">
                <a:latin typeface="Arial Narrow" pitchFamily="34" charset="0"/>
                <a:cs typeface="Times New Roman" pitchFamily="18" charset="0"/>
              </a:rPr>
              <a:t>/.</a:t>
            </a:r>
            <a:r>
              <a:rPr lang="en-GB" sz="2000" b="1" dirty="0" err="1" smtClean="0">
                <a:latin typeface="Arial Narrow" pitchFamily="34" charset="0"/>
                <a:cs typeface="Times New Roman" pitchFamily="18" charset="0"/>
              </a:rPr>
              <a:t>edu</a:t>
            </a:r>
            <a:r>
              <a:rPr lang="en-GB" sz="2000" b="1" dirty="0" smtClean="0">
                <a:latin typeface="Arial Narrow" pitchFamily="34" charset="0"/>
                <a:cs typeface="Times New Roman" pitchFamily="18" charset="0"/>
              </a:rPr>
              <a:t>/.org </a:t>
            </a:r>
            <a:r>
              <a:rPr lang="en-GB" sz="2000" b="1" dirty="0" err="1" smtClean="0">
                <a:latin typeface="Arial Narrow" pitchFamily="34" charset="0"/>
                <a:cs typeface="Times New Roman" pitchFamily="18" charset="0"/>
              </a:rPr>
              <a:t>etc</a:t>
            </a:r>
            <a:r>
              <a:rPr lang="en-GB" sz="2000" b="1" dirty="0" smtClean="0">
                <a:latin typeface="Arial Narrow" pitchFamily="34" charset="0"/>
                <a:cs typeface="Times New Roman" pitchFamily="18" charset="0"/>
              </a:rPr>
              <a:t>)</a:t>
            </a:r>
          </a:p>
          <a:p>
            <a:pPr lvl="1" fontAlgn="auto"/>
            <a:r>
              <a:rPr lang="en-GB" sz="2000" b="1" dirty="0" smtClean="0">
                <a:latin typeface="Arial Narrow" pitchFamily="34" charset="0"/>
                <a:cs typeface="Times New Roman" pitchFamily="18" charset="0"/>
              </a:rPr>
              <a:t>Part 5 – the country in which the site is located</a:t>
            </a:r>
          </a:p>
          <a:p>
            <a:pPr lvl="1" fontAlgn="auto"/>
            <a:r>
              <a:rPr lang="en-GB" sz="2000" b="1" dirty="0" smtClean="0">
                <a:latin typeface="Arial Narrow" pitchFamily="34" charset="0"/>
                <a:cs typeface="Times New Roman" pitchFamily="18" charset="0"/>
              </a:rPr>
              <a:t>Part 6 – sub domain or webpage currently viewing</a:t>
            </a:r>
          </a:p>
          <a:p>
            <a:pPr lvl="1" fontAlgn="auto"/>
            <a:endParaRPr lang="en-GB" sz="1400" b="1" dirty="0" smtClean="0">
              <a:latin typeface="Arial Narrow" pitchFamily="34" charset="0"/>
              <a:cs typeface="Times New Roman" pitchFamily="18" charset="0"/>
            </a:endParaRPr>
          </a:p>
          <a:p>
            <a:pPr lvl="1" fontAlgn="auto"/>
            <a:r>
              <a:rPr lang="en-GB" sz="2400" b="1" dirty="0" smtClean="0"/>
              <a:t>http://www.purelygadgets.co.uk/aboutus.php</a:t>
            </a:r>
            <a:endParaRPr lang="en-GB" sz="2400" b="1" dirty="0"/>
          </a:p>
        </p:txBody>
      </p:sp>
      <p:sp>
        <p:nvSpPr>
          <p:cNvPr id="10" name="AutoShape 4"/>
          <p:cNvSpPr>
            <a:spLocks/>
          </p:cNvSpPr>
          <p:nvPr/>
        </p:nvSpPr>
        <p:spPr bwMode="auto">
          <a:xfrm rot="5400000" flipH="1" flipV="1">
            <a:off x="1151211" y="5359623"/>
            <a:ext cx="215900" cy="719137"/>
          </a:xfrm>
          <a:prstGeom prst="leftBrace">
            <a:avLst>
              <a:gd name="adj1" fmla="val 27757"/>
              <a:gd name="adj2" fmla="val 50000"/>
            </a:avLst>
          </a:prstGeom>
          <a:noFill/>
          <a:ln w="9525">
            <a:solidFill>
              <a:schemeClr val="tx1"/>
            </a:solidFill>
            <a:round/>
            <a:headEnd/>
            <a:tailEnd/>
          </a:ln>
          <a:effectLst/>
        </p:spPr>
        <p:txBody>
          <a:bodyPr vert="eaVert" wrap="none" anchor="ctr"/>
          <a:lstStyle/>
          <a:p>
            <a:pPr algn="ctr"/>
            <a:endParaRPr lang="en-US"/>
          </a:p>
        </p:txBody>
      </p:sp>
      <p:sp>
        <p:nvSpPr>
          <p:cNvPr id="11" name="AutoShape 5"/>
          <p:cNvSpPr>
            <a:spLocks/>
          </p:cNvSpPr>
          <p:nvPr/>
        </p:nvSpPr>
        <p:spPr bwMode="auto">
          <a:xfrm rot="5400000" flipH="1" flipV="1">
            <a:off x="2088332" y="5359623"/>
            <a:ext cx="215900" cy="719138"/>
          </a:xfrm>
          <a:prstGeom prst="leftBrace">
            <a:avLst>
              <a:gd name="adj1" fmla="val 27757"/>
              <a:gd name="adj2" fmla="val 50000"/>
            </a:avLst>
          </a:prstGeom>
          <a:noFill/>
          <a:ln w="9525">
            <a:solidFill>
              <a:schemeClr val="tx1"/>
            </a:solidFill>
            <a:round/>
            <a:headEnd/>
            <a:tailEnd/>
          </a:ln>
          <a:effectLst/>
        </p:spPr>
        <p:txBody>
          <a:bodyPr wrap="none" anchor="ctr"/>
          <a:lstStyle/>
          <a:p>
            <a:endParaRPr lang="en-GB"/>
          </a:p>
        </p:txBody>
      </p:sp>
      <p:sp>
        <p:nvSpPr>
          <p:cNvPr id="12" name="AutoShape 6"/>
          <p:cNvSpPr>
            <a:spLocks/>
          </p:cNvSpPr>
          <p:nvPr/>
        </p:nvSpPr>
        <p:spPr bwMode="auto">
          <a:xfrm rot="5400000" flipH="1" flipV="1">
            <a:off x="3383930" y="4855096"/>
            <a:ext cx="215900" cy="1728192"/>
          </a:xfrm>
          <a:prstGeom prst="leftBrace">
            <a:avLst>
              <a:gd name="adj1" fmla="val 80576"/>
              <a:gd name="adj2" fmla="val 50000"/>
            </a:avLst>
          </a:prstGeom>
          <a:noFill/>
          <a:ln w="9525">
            <a:solidFill>
              <a:schemeClr val="tx1"/>
            </a:solidFill>
            <a:round/>
            <a:headEnd/>
            <a:tailEnd/>
          </a:ln>
          <a:effectLst/>
        </p:spPr>
        <p:txBody>
          <a:bodyPr wrap="none" anchor="ctr"/>
          <a:lstStyle/>
          <a:p>
            <a:endParaRPr lang="en-GB"/>
          </a:p>
        </p:txBody>
      </p:sp>
      <p:sp>
        <p:nvSpPr>
          <p:cNvPr id="13" name="AutoShape 7"/>
          <p:cNvSpPr>
            <a:spLocks/>
          </p:cNvSpPr>
          <p:nvPr/>
        </p:nvSpPr>
        <p:spPr bwMode="auto">
          <a:xfrm rot="5400000" flipH="1" flipV="1">
            <a:off x="4510787" y="5528438"/>
            <a:ext cx="193675" cy="359282"/>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
        <p:nvSpPr>
          <p:cNvPr id="18" name="AutoShape 11"/>
          <p:cNvSpPr>
            <a:spLocks/>
          </p:cNvSpPr>
          <p:nvPr/>
        </p:nvSpPr>
        <p:spPr bwMode="auto">
          <a:xfrm rot="5400000" flipH="1" flipV="1">
            <a:off x="6059340" y="4915990"/>
            <a:ext cx="193675" cy="1584177"/>
          </a:xfrm>
          <a:prstGeom prst="leftBrace">
            <a:avLst>
              <a:gd name="adj1" fmla="val 66728"/>
              <a:gd name="adj2" fmla="val 50000"/>
            </a:avLst>
          </a:prstGeom>
          <a:noFill/>
          <a:ln w="9525">
            <a:solidFill>
              <a:schemeClr val="tx1"/>
            </a:solidFill>
            <a:round/>
            <a:headEnd/>
            <a:tailEnd/>
          </a:ln>
          <a:effectLst/>
        </p:spPr>
        <p:txBody>
          <a:bodyPr wrap="none" anchor="ctr"/>
          <a:lstStyle/>
          <a:p>
            <a:endParaRPr lang="en-GB"/>
          </a:p>
        </p:txBody>
      </p:sp>
      <p:sp>
        <p:nvSpPr>
          <p:cNvPr id="19" name="Text Box 12"/>
          <p:cNvSpPr txBox="1">
            <a:spLocks noChangeArrowheads="1"/>
          </p:cNvSpPr>
          <p:nvPr/>
        </p:nvSpPr>
        <p:spPr bwMode="auto">
          <a:xfrm>
            <a:off x="875842" y="5828754"/>
            <a:ext cx="792162" cy="336550"/>
          </a:xfrm>
          <a:prstGeom prst="rect">
            <a:avLst/>
          </a:prstGeom>
          <a:noFill/>
          <a:ln w="9525">
            <a:noFill/>
            <a:miter lim="800000"/>
            <a:headEnd/>
            <a:tailEnd/>
          </a:ln>
          <a:effectLst/>
        </p:spPr>
        <p:txBody>
          <a:bodyPr>
            <a:spAutoFit/>
          </a:bodyPr>
          <a:lstStyle/>
          <a:p>
            <a:pPr>
              <a:spcBef>
                <a:spcPct val="50000"/>
              </a:spcBef>
            </a:pPr>
            <a:r>
              <a:rPr lang="en-GB" sz="1600" dirty="0"/>
              <a:t>Part 1</a:t>
            </a:r>
          </a:p>
        </p:txBody>
      </p:sp>
      <p:sp>
        <p:nvSpPr>
          <p:cNvPr id="20" name="Text Box 13"/>
          <p:cNvSpPr txBox="1">
            <a:spLocks noChangeArrowheads="1"/>
          </p:cNvSpPr>
          <p:nvPr/>
        </p:nvSpPr>
        <p:spPr bwMode="auto">
          <a:xfrm>
            <a:off x="1811188" y="5828754"/>
            <a:ext cx="792163" cy="336550"/>
          </a:xfrm>
          <a:prstGeom prst="rect">
            <a:avLst/>
          </a:prstGeom>
          <a:noFill/>
          <a:ln w="9525">
            <a:noFill/>
            <a:miter lim="800000"/>
            <a:headEnd/>
            <a:tailEnd/>
          </a:ln>
          <a:effectLst/>
        </p:spPr>
        <p:txBody>
          <a:bodyPr>
            <a:spAutoFit/>
          </a:bodyPr>
          <a:lstStyle/>
          <a:p>
            <a:pPr>
              <a:spcBef>
                <a:spcPct val="50000"/>
              </a:spcBef>
            </a:pPr>
            <a:r>
              <a:rPr lang="en-GB" sz="1600" dirty="0"/>
              <a:t>Part 2</a:t>
            </a:r>
          </a:p>
        </p:txBody>
      </p:sp>
      <p:sp>
        <p:nvSpPr>
          <p:cNvPr id="21" name="Text Box 14"/>
          <p:cNvSpPr txBox="1">
            <a:spLocks noChangeArrowheads="1"/>
          </p:cNvSpPr>
          <p:nvPr/>
        </p:nvSpPr>
        <p:spPr bwMode="auto">
          <a:xfrm>
            <a:off x="4188968" y="5804941"/>
            <a:ext cx="792162" cy="336550"/>
          </a:xfrm>
          <a:prstGeom prst="rect">
            <a:avLst/>
          </a:prstGeom>
          <a:noFill/>
          <a:ln w="9525">
            <a:noFill/>
            <a:miter lim="800000"/>
            <a:headEnd/>
            <a:tailEnd/>
          </a:ln>
          <a:effectLst/>
        </p:spPr>
        <p:txBody>
          <a:bodyPr>
            <a:spAutoFit/>
          </a:bodyPr>
          <a:lstStyle/>
          <a:p>
            <a:pPr>
              <a:spcBef>
                <a:spcPct val="50000"/>
              </a:spcBef>
            </a:pPr>
            <a:r>
              <a:rPr lang="en-GB" sz="1600" dirty="0"/>
              <a:t>Part 4</a:t>
            </a:r>
          </a:p>
        </p:txBody>
      </p:sp>
      <p:sp>
        <p:nvSpPr>
          <p:cNvPr id="22" name="Text Box 15"/>
          <p:cNvSpPr txBox="1">
            <a:spLocks noChangeArrowheads="1"/>
          </p:cNvSpPr>
          <p:nvPr/>
        </p:nvSpPr>
        <p:spPr bwMode="auto">
          <a:xfrm>
            <a:off x="3095457" y="5828754"/>
            <a:ext cx="792162" cy="336550"/>
          </a:xfrm>
          <a:prstGeom prst="rect">
            <a:avLst/>
          </a:prstGeom>
          <a:noFill/>
          <a:ln w="9525">
            <a:noFill/>
            <a:miter lim="800000"/>
            <a:headEnd/>
            <a:tailEnd/>
          </a:ln>
          <a:effectLst/>
        </p:spPr>
        <p:txBody>
          <a:bodyPr>
            <a:spAutoFit/>
          </a:bodyPr>
          <a:lstStyle/>
          <a:p>
            <a:pPr>
              <a:spcBef>
                <a:spcPct val="50000"/>
              </a:spcBef>
            </a:pPr>
            <a:r>
              <a:rPr lang="en-GB" sz="1600" dirty="0"/>
              <a:t>Part 3</a:t>
            </a:r>
          </a:p>
        </p:txBody>
      </p:sp>
      <p:sp>
        <p:nvSpPr>
          <p:cNvPr id="24" name="Text Box 16"/>
          <p:cNvSpPr txBox="1">
            <a:spLocks noChangeArrowheads="1"/>
          </p:cNvSpPr>
          <p:nvPr/>
        </p:nvSpPr>
        <p:spPr bwMode="auto">
          <a:xfrm>
            <a:off x="4787266" y="5805536"/>
            <a:ext cx="792162" cy="336550"/>
          </a:xfrm>
          <a:prstGeom prst="rect">
            <a:avLst/>
          </a:prstGeom>
          <a:noFill/>
          <a:ln w="9525">
            <a:noFill/>
            <a:miter lim="800000"/>
            <a:headEnd/>
            <a:tailEnd/>
          </a:ln>
          <a:effectLst/>
        </p:spPr>
        <p:txBody>
          <a:bodyPr>
            <a:spAutoFit/>
          </a:bodyPr>
          <a:lstStyle/>
          <a:p>
            <a:pPr>
              <a:spcBef>
                <a:spcPct val="50000"/>
              </a:spcBef>
            </a:pPr>
            <a:r>
              <a:rPr lang="en-GB" sz="1600" dirty="0"/>
              <a:t>Part 5</a:t>
            </a:r>
          </a:p>
        </p:txBody>
      </p:sp>
      <p:sp>
        <p:nvSpPr>
          <p:cNvPr id="25" name="Text Box 17"/>
          <p:cNvSpPr txBox="1">
            <a:spLocks noChangeArrowheads="1"/>
          </p:cNvSpPr>
          <p:nvPr/>
        </p:nvSpPr>
        <p:spPr bwMode="auto">
          <a:xfrm>
            <a:off x="5772386" y="5804941"/>
            <a:ext cx="792162" cy="336550"/>
          </a:xfrm>
          <a:prstGeom prst="rect">
            <a:avLst/>
          </a:prstGeom>
          <a:noFill/>
          <a:ln w="9525">
            <a:noFill/>
            <a:miter lim="800000"/>
            <a:headEnd/>
            <a:tailEnd/>
          </a:ln>
          <a:effectLst/>
        </p:spPr>
        <p:txBody>
          <a:bodyPr>
            <a:spAutoFit/>
          </a:bodyPr>
          <a:lstStyle/>
          <a:p>
            <a:pPr>
              <a:spcBef>
                <a:spcPct val="50000"/>
              </a:spcBef>
            </a:pPr>
            <a:r>
              <a:rPr lang="en-GB" sz="1600" dirty="0"/>
              <a:t>Part 6</a:t>
            </a:r>
          </a:p>
        </p:txBody>
      </p:sp>
      <p:sp>
        <p:nvSpPr>
          <p:cNvPr id="26" name="AutoShape 7"/>
          <p:cNvSpPr>
            <a:spLocks/>
          </p:cNvSpPr>
          <p:nvPr/>
        </p:nvSpPr>
        <p:spPr bwMode="auto">
          <a:xfrm rot="5400000" flipH="1" flipV="1">
            <a:off x="4919135" y="5528388"/>
            <a:ext cx="193575" cy="359282"/>
          </a:xfrm>
          <a:prstGeom prst="leftBrace">
            <a:avLst>
              <a:gd name="adj1" fmla="val 16667"/>
              <a:gd name="adj2" fmla="val 50000"/>
            </a:avLst>
          </a:prstGeom>
          <a:noFill/>
          <a:ln w="9525">
            <a:solidFill>
              <a:schemeClr val="tx1"/>
            </a:solidFill>
            <a:round/>
            <a:headEnd/>
            <a:tailEnd/>
          </a:ln>
          <a:effectLst/>
        </p:spPr>
        <p:txBody>
          <a:bodyPr wrap="none" anchor="ctr"/>
          <a:lstStyle/>
          <a:p>
            <a:endParaRPr lang="en-GB"/>
          </a:p>
        </p:txBody>
      </p:sp>
    </p:spTree>
    <p:extLst>
      <p:ext uri="{BB962C8B-B14F-4D97-AF65-F5344CB8AC3E}">
        <p14:creationId xmlns:p14="http://schemas.microsoft.com/office/powerpoint/2010/main" val="26367273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8 (P1.8)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699253211"/>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Website Design Software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Offline and Online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 evidence of Online and Offline software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a:latin typeface="Calibri" pitchFamily="34" charset="0"/>
                <a:cs typeface="Calibri" pitchFamily="34" charset="0"/>
              </a:rPr>
              <a:t>P1 – Task 8</a:t>
            </a:r>
            <a:r>
              <a:rPr lang="en-GB" sz="1600" b="1" dirty="0" smtClean="0">
                <a:latin typeface="Calibri" pitchFamily="34" charset="0"/>
                <a:cs typeface="Calibri" pitchFamily="34" charset="0"/>
              </a:rPr>
              <a:t> </a:t>
            </a:r>
            <a:r>
              <a:rPr lang="en-GB" sz="1600" dirty="0">
                <a:latin typeface="Calibri" pitchFamily="34" charset="0"/>
              </a:rPr>
              <a:t>– </a:t>
            </a:r>
            <a:r>
              <a:rPr lang="en-GB" sz="1600" dirty="0">
                <a:solidFill>
                  <a:schemeClr val="tx1"/>
                </a:solidFill>
                <a:latin typeface="Calibri" pitchFamily="34" charset="0"/>
              </a:rPr>
              <a:t>Describe, with evidence, the different levels of </a:t>
            </a:r>
            <a:r>
              <a:rPr lang="en-GB" sz="1600" b="1" dirty="0">
                <a:solidFill>
                  <a:schemeClr val="tx1"/>
                </a:solidFill>
                <a:latin typeface="Calibri" pitchFamily="34" charset="0"/>
              </a:rPr>
              <a:t>Website</a:t>
            </a:r>
            <a:r>
              <a:rPr lang="en-GB" sz="1600" dirty="0">
                <a:solidFill>
                  <a:schemeClr val="tx1"/>
                </a:solidFill>
                <a:latin typeface="Calibri" pitchFamily="34" charset="0"/>
              </a:rPr>
              <a:t> </a:t>
            </a:r>
            <a:r>
              <a:rPr lang="en-GB" sz="1600" b="1" dirty="0">
                <a:solidFill>
                  <a:schemeClr val="tx1"/>
                </a:solidFill>
                <a:latin typeface="Calibri" pitchFamily="34" charset="0"/>
              </a:rPr>
              <a:t>Design</a:t>
            </a:r>
            <a:r>
              <a:rPr lang="en-GB" sz="1600" dirty="0">
                <a:solidFill>
                  <a:schemeClr val="tx1"/>
                </a:solidFill>
                <a:latin typeface="Calibri" pitchFamily="34" charset="0"/>
              </a:rPr>
              <a:t> </a:t>
            </a:r>
            <a:r>
              <a:rPr lang="en-GB" sz="1600" b="1" dirty="0">
                <a:solidFill>
                  <a:schemeClr val="tx1"/>
                </a:solidFill>
                <a:latin typeface="Calibri" pitchFamily="34" charset="0"/>
              </a:rPr>
              <a:t>Software</a:t>
            </a:r>
            <a:r>
              <a:rPr lang="en-GB" sz="1600" dirty="0">
                <a:solidFill>
                  <a:schemeClr val="tx1"/>
                </a:solidFill>
                <a:latin typeface="Calibri" pitchFamily="34" charset="0"/>
              </a:rPr>
              <a:t> </a:t>
            </a:r>
            <a:r>
              <a:rPr lang="en-GB" sz="1600" dirty="0" smtClean="0">
                <a:solidFill>
                  <a:schemeClr val="tx1"/>
                </a:solidFill>
                <a:latin typeface="Calibri" pitchFamily="34" charset="0"/>
              </a:rPr>
              <a:t>available.</a:t>
            </a:r>
            <a:endParaRPr lang="en-GB" sz="1600" dirty="0">
              <a:solidFill>
                <a:schemeClr val="tx1"/>
              </a:solidFill>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70876841"/>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Website Design Software:</a:t>
                      </a:r>
                    </a:p>
                    <a:p>
                      <a:pPr marL="285750" indent="-285750">
                        <a:spcAft>
                          <a:spcPts val="600"/>
                        </a:spcAft>
                        <a:buFont typeface="Arial" panose="020B0604020202020204" pitchFamily="34" charset="0"/>
                        <a:buChar char="•"/>
                      </a:pPr>
                      <a:r>
                        <a:rPr lang="en-GB" sz="1400" kern="1200" baseline="0" dirty="0" smtClean="0">
                          <a:solidFill>
                            <a:schemeClr val="tx1"/>
                          </a:solidFill>
                          <a:latin typeface="Calibri" pitchFamily="34" charset="0"/>
                          <a:ea typeface="+mn-ea"/>
                          <a:cs typeface="+mn-cs"/>
                        </a:rPr>
                        <a:t>In the early days of web design all code had to be created using HTML, now HTML is hidden behind the GUI of websites, still there running the system and still accessible but not as obvious. Programmers still use HTML but programs have surpassed this. The inclusion of JavaScript, CSS, </a:t>
                      </a:r>
                      <a:r>
                        <a:rPr lang="en-GB" sz="1400" kern="1200" baseline="0" dirty="0" err="1" smtClean="0">
                          <a:solidFill>
                            <a:schemeClr val="tx1"/>
                          </a:solidFill>
                          <a:latin typeface="Calibri" pitchFamily="34" charset="0"/>
                          <a:ea typeface="+mn-ea"/>
                          <a:cs typeface="+mn-cs"/>
                        </a:rPr>
                        <a:t>MySql</a:t>
                      </a:r>
                      <a:r>
                        <a:rPr lang="en-GB" sz="1400" kern="1200" baseline="0" dirty="0" smtClean="0">
                          <a:solidFill>
                            <a:schemeClr val="tx1"/>
                          </a:solidFill>
                          <a:latin typeface="Calibri" pitchFamily="34" charset="0"/>
                          <a:ea typeface="+mn-ea"/>
                          <a:cs typeface="+mn-cs"/>
                        </a:rPr>
                        <a:t>, embedded flash, </a:t>
                      </a:r>
                      <a:r>
                        <a:rPr lang="en-GB" sz="1400" kern="1200" baseline="0" dirty="0" err="1" smtClean="0">
                          <a:solidFill>
                            <a:schemeClr val="tx1"/>
                          </a:solidFill>
                          <a:latin typeface="Calibri" pitchFamily="34" charset="0"/>
                          <a:ea typeface="+mn-ea"/>
                          <a:cs typeface="+mn-cs"/>
                        </a:rPr>
                        <a:t>dHTML</a:t>
                      </a:r>
                      <a:r>
                        <a:rPr lang="en-GB" sz="1400" kern="1200" baseline="0" dirty="0" smtClean="0">
                          <a:solidFill>
                            <a:schemeClr val="tx1"/>
                          </a:solidFill>
                          <a:latin typeface="Calibri" pitchFamily="34" charset="0"/>
                          <a:ea typeface="+mn-ea"/>
                          <a:cs typeface="+mn-cs"/>
                        </a:rPr>
                        <a:t>, </a:t>
                      </a:r>
                      <a:r>
                        <a:rPr lang="en-GB" sz="1400" kern="1200" baseline="0" dirty="0" err="1" smtClean="0">
                          <a:solidFill>
                            <a:schemeClr val="tx1"/>
                          </a:solidFill>
                          <a:latin typeface="Calibri" pitchFamily="34" charset="0"/>
                          <a:ea typeface="+mn-ea"/>
                          <a:cs typeface="+mn-cs"/>
                        </a:rPr>
                        <a:t>sHTML</a:t>
                      </a:r>
                      <a:r>
                        <a:rPr lang="en-GB" sz="1400" kern="1200" baseline="0" dirty="0" smtClean="0">
                          <a:solidFill>
                            <a:schemeClr val="tx1"/>
                          </a:solidFill>
                          <a:latin typeface="Calibri" pitchFamily="34" charset="0"/>
                          <a:ea typeface="+mn-ea"/>
                          <a:cs typeface="+mn-cs"/>
                        </a:rPr>
                        <a:t> etc. means that more lines of code are added than ever before.</a:t>
                      </a:r>
                    </a:p>
                    <a:p>
                      <a:pPr marL="285750" indent="-285750">
                        <a:spcAft>
                          <a:spcPts val="600"/>
                        </a:spcAft>
                        <a:buFont typeface="Arial" panose="020B0604020202020204" pitchFamily="34" charset="0"/>
                        <a:buChar char="•"/>
                      </a:pPr>
                      <a:r>
                        <a:rPr lang="en-GB" sz="1400" kern="1200" baseline="0" dirty="0" smtClean="0">
                          <a:solidFill>
                            <a:schemeClr val="tx1"/>
                          </a:solidFill>
                          <a:latin typeface="Calibri" pitchFamily="34" charset="0"/>
                          <a:ea typeface="+mn-ea"/>
                          <a:cs typeface="+mn-cs"/>
                        </a:rPr>
                        <a:t>Look at the examples from </a:t>
                      </a:r>
                      <a:r>
                        <a:rPr lang="en-GB" sz="1400" kern="1200" baseline="0" dirty="0" smtClean="0">
                          <a:solidFill>
                            <a:schemeClr val="tx1"/>
                          </a:solidFill>
                          <a:latin typeface="Calibri" pitchFamily="34" charset="0"/>
                          <a:ea typeface="+mn-ea"/>
                          <a:cs typeface="+mn-cs"/>
                          <a:hlinkClick r:id="rId5"/>
                        </a:rPr>
                        <a:t>here</a:t>
                      </a:r>
                      <a:r>
                        <a:rPr lang="en-GB" sz="1400" kern="1200" baseline="0" dirty="0" smtClean="0">
                          <a:solidFill>
                            <a:schemeClr val="tx1"/>
                          </a:solidFill>
                          <a:latin typeface="Calibri" pitchFamily="34" charset="0"/>
                          <a:ea typeface="+mn-ea"/>
                          <a:cs typeface="+mn-cs"/>
                        </a:rPr>
                        <a:t> to see the difference even major companies have gone through to revamp their image through effective web design.</a:t>
                      </a:r>
                    </a:p>
                    <a:p>
                      <a:pPr marL="285750" indent="-285750">
                        <a:spcAft>
                          <a:spcPts val="600"/>
                        </a:spcAft>
                        <a:buFont typeface="Arial" panose="020B0604020202020204" pitchFamily="34" charset="0"/>
                        <a:buChar char="•"/>
                      </a:pPr>
                      <a:r>
                        <a:rPr lang="en-GB" sz="1400" kern="1200" baseline="0" dirty="0" smtClean="0">
                          <a:solidFill>
                            <a:schemeClr val="tx1"/>
                          </a:solidFill>
                          <a:latin typeface="Calibri" pitchFamily="34" charset="0"/>
                          <a:ea typeface="+mn-ea"/>
                          <a:cs typeface="+mn-cs"/>
                        </a:rPr>
                        <a:t>Programs that generate this additional code include Dreamweaver, Moodle, Web Plus and </a:t>
                      </a:r>
                      <a:r>
                        <a:rPr lang="en-GB" sz="1400" kern="1200" baseline="0" dirty="0" err="1" smtClean="0">
                          <a:solidFill>
                            <a:schemeClr val="tx1"/>
                          </a:solidFill>
                          <a:latin typeface="Calibri" pitchFamily="34" charset="0"/>
                          <a:ea typeface="+mn-ea"/>
                          <a:cs typeface="+mn-cs"/>
                        </a:rPr>
                        <a:t>Coffeecup</a:t>
                      </a:r>
                      <a:r>
                        <a:rPr lang="en-GB" sz="1400" kern="1200" baseline="0" dirty="0" smtClean="0">
                          <a:solidFill>
                            <a:schemeClr val="tx1"/>
                          </a:solidFill>
                          <a:latin typeface="Calibri" pitchFamily="34" charset="0"/>
                          <a:ea typeface="+mn-ea"/>
                          <a:cs typeface="+mn-cs"/>
                        </a:rPr>
                        <a:t>. There are two kinds for this, offline and online. </a:t>
                      </a:r>
                      <a:endParaRPr lang="en-GB" sz="800" kern="1200" baseline="0" dirty="0" smtClean="0">
                        <a:solidFill>
                          <a:srgbClr val="FF0000"/>
                        </a:solidFill>
                        <a:latin typeface="Calibri" pitchFamily="34" charset="0"/>
                        <a:ea typeface="+mn-ea"/>
                        <a:cs typeface="+mn-cs"/>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a:spcAft>
                          <a:spcPts val="600"/>
                        </a:spcAft>
                      </a:pPr>
                      <a:endParaRPr lang="en-GB" sz="1400" dirty="0" smtClean="0">
                        <a:latin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429521"/>
            <a:ext cx="139732" cy="139732"/>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921702"/>
            <a:ext cx="139732" cy="139732"/>
          </a:xfrm>
          <a:prstGeom prst="rect">
            <a:avLst/>
          </a:prstGeom>
        </p:spPr>
      </p:pic>
    </p:spTree>
    <p:extLst>
      <p:ext uri="{BB962C8B-B14F-4D97-AF65-F5344CB8AC3E}">
        <p14:creationId xmlns:p14="http://schemas.microsoft.com/office/powerpoint/2010/main" val="382858501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Offline Website </a:t>
            </a:r>
            <a:r>
              <a:rPr lang="en-GB" sz="3500" dirty="0"/>
              <a:t>Design </a:t>
            </a:r>
            <a:r>
              <a:rPr lang="en-GB" sz="3500" dirty="0" smtClean="0"/>
              <a:t>Software…</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2631490"/>
          </a:xfrm>
          <a:prstGeom prst="rect">
            <a:avLst/>
          </a:prstGeom>
        </p:spPr>
        <p:txBody>
          <a:bodyPr wrap="square">
            <a:spAutoFit/>
          </a:bodyPr>
          <a:lstStyle/>
          <a:p>
            <a:pPr>
              <a:spcAft>
                <a:spcPts val="600"/>
              </a:spcAft>
            </a:pPr>
            <a:r>
              <a:rPr lang="en-GB" sz="1400" b="1" dirty="0" smtClean="0">
                <a:latin typeface="Calibri" pitchFamily="34" charset="0"/>
              </a:rPr>
              <a:t>Website Design Software</a:t>
            </a:r>
          </a:p>
          <a:p>
            <a:pPr>
              <a:spcAft>
                <a:spcPts val="600"/>
              </a:spcAft>
            </a:pPr>
            <a:r>
              <a:rPr lang="en-GB" sz="1400" dirty="0">
                <a:latin typeface="Calibri" pitchFamily="34" charset="0"/>
              </a:rPr>
              <a:t>Programs that generate this additional code include Dreamweaver, Moodle, Web Plus and </a:t>
            </a:r>
            <a:r>
              <a:rPr lang="en-GB" sz="1400" dirty="0" err="1">
                <a:latin typeface="Calibri" pitchFamily="34" charset="0"/>
              </a:rPr>
              <a:t>Coffeecup</a:t>
            </a:r>
            <a:r>
              <a:rPr lang="en-GB" sz="1400" dirty="0">
                <a:latin typeface="Calibri" pitchFamily="34" charset="0"/>
              </a:rPr>
              <a:t>. There are two kinds for this, offline and online. </a:t>
            </a:r>
            <a:endParaRPr lang="en-GB" sz="1400" dirty="0" smtClean="0">
              <a:latin typeface="Calibri" pitchFamily="34" charset="0"/>
            </a:endParaRPr>
          </a:p>
          <a:p>
            <a:pPr>
              <a:spcAft>
                <a:spcPts val="600"/>
              </a:spcAft>
            </a:pPr>
            <a:r>
              <a:rPr lang="en-GB" sz="1400" b="1" dirty="0" smtClean="0">
                <a:latin typeface="Calibri" pitchFamily="34" charset="0"/>
              </a:rPr>
              <a:t>Offline</a:t>
            </a:r>
            <a:r>
              <a:rPr lang="en-GB" sz="1400" dirty="0" smtClean="0">
                <a:latin typeface="Calibri" pitchFamily="34" charset="0"/>
              </a:rPr>
              <a:t> </a:t>
            </a:r>
            <a:r>
              <a:rPr lang="en-GB" sz="1400" dirty="0">
                <a:latin typeface="Calibri" pitchFamily="34" charset="0"/>
              </a:rPr>
              <a:t>programs create the whole site with additional language add ins like JavaScript and allow the user more control over the finishes result rather than template altering. Additions in terms of behaviours add functionality to the site. </a:t>
            </a:r>
            <a:r>
              <a:rPr lang="en-GB" sz="1400" dirty="0" err="1">
                <a:latin typeface="Calibri" pitchFamily="34" charset="0"/>
              </a:rPr>
              <a:t>Coffeecup</a:t>
            </a:r>
            <a:r>
              <a:rPr lang="en-GB" sz="1400" dirty="0">
                <a:latin typeface="Calibri" pitchFamily="34" charset="0"/>
              </a:rPr>
              <a:t> and </a:t>
            </a:r>
            <a:r>
              <a:rPr lang="en-GB" sz="1400" dirty="0" err="1">
                <a:latin typeface="Calibri" pitchFamily="34" charset="0"/>
              </a:rPr>
              <a:t>WebPlus</a:t>
            </a:r>
            <a:r>
              <a:rPr lang="en-GB" sz="1400" dirty="0">
                <a:latin typeface="Calibri" pitchFamily="34" charset="0"/>
              </a:rPr>
              <a:t> are similar, basing designs on templates and adding in code</a:t>
            </a:r>
            <a:r>
              <a:rPr lang="en-GB" sz="1400" dirty="0" smtClean="0">
                <a:latin typeface="Calibri" pitchFamily="34" charset="0"/>
              </a:rPr>
              <a:t>.</a:t>
            </a:r>
          </a:p>
          <a:p>
            <a:pPr>
              <a:spcAft>
                <a:spcPts val="600"/>
              </a:spcAft>
            </a:pPr>
            <a:r>
              <a:rPr lang="en-GB" sz="1400" b="1" dirty="0">
                <a:latin typeface="Calibri" pitchFamily="34" charset="0"/>
              </a:rPr>
              <a:t>Online</a:t>
            </a:r>
            <a:r>
              <a:rPr lang="en-GB" sz="1400" dirty="0">
                <a:latin typeface="Calibri" pitchFamily="34" charset="0"/>
              </a:rPr>
              <a:t> site creators like </a:t>
            </a:r>
            <a:r>
              <a:rPr lang="en-GB" sz="1400" dirty="0" err="1">
                <a:latin typeface="Calibri" pitchFamily="34" charset="0"/>
              </a:rPr>
              <a:t>Moonfruit</a:t>
            </a:r>
            <a:r>
              <a:rPr lang="en-GB" sz="1400" dirty="0">
                <a:latin typeface="Calibri" pitchFamily="34" charset="0"/>
              </a:rPr>
              <a:t>, </a:t>
            </a:r>
            <a:r>
              <a:rPr lang="en-GB" sz="1400" dirty="0" err="1">
                <a:latin typeface="Calibri" pitchFamily="34" charset="0"/>
              </a:rPr>
              <a:t>Wix</a:t>
            </a:r>
            <a:r>
              <a:rPr lang="en-GB" sz="1400" dirty="0">
                <a:latin typeface="Calibri" pitchFamily="34" charset="0"/>
              </a:rPr>
              <a:t> and </a:t>
            </a:r>
            <a:r>
              <a:rPr lang="en-GB" sz="1400" dirty="0" err="1">
                <a:latin typeface="Calibri" pitchFamily="34" charset="0"/>
              </a:rPr>
              <a:t>Godaddy</a:t>
            </a:r>
            <a:r>
              <a:rPr lang="en-GB" sz="1400" dirty="0">
                <a:latin typeface="Calibri" pitchFamily="34" charset="0"/>
              </a:rPr>
              <a:t> all give the user options to customise the layout and content. This will contain dynamic code and everything tricky that can be created with a higher level of technicality within Dreamweaver but reduce the control the user has and reduces the skillset gained from web creation.</a:t>
            </a:r>
          </a:p>
          <a:p>
            <a:pPr>
              <a:spcAft>
                <a:spcPts val="600"/>
              </a:spcAft>
            </a:pPr>
            <a:endParaRPr lang="en-GB" sz="1400" dirty="0">
              <a:latin typeface="Calibri" pitchFamily="34" charset="0"/>
            </a:endParaRPr>
          </a:p>
        </p:txBody>
      </p:sp>
      <p:pic>
        <p:nvPicPr>
          <p:cNvPr id="2050" name="Picture 2" descr="http://www.wizmarketings.com/wp-content/uploads/2011/06/Austin-Website-Design-t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5675" y="3501008"/>
            <a:ext cx="5798900" cy="2586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03084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9 (P1.9)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282498173"/>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Website Design Software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Offline and Online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Advantages and Disadvantages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9 </a:t>
            </a:r>
            <a:r>
              <a:rPr lang="en-GB" sz="1600" dirty="0">
                <a:latin typeface="Calibri" pitchFamily="34" charset="0"/>
              </a:rPr>
              <a:t>– </a:t>
            </a:r>
            <a:r>
              <a:rPr lang="en-GB" sz="1600" dirty="0" smtClean="0">
                <a:latin typeface="Calibri" pitchFamily="34" charset="0"/>
              </a:rPr>
              <a:t>List </a:t>
            </a:r>
            <a:r>
              <a:rPr lang="en-GB" sz="1600" dirty="0">
                <a:solidFill>
                  <a:schemeClr val="tx1"/>
                </a:solidFill>
                <a:latin typeface="Calibri" pitchFamily="34" charset="0"/>
              </a:rPr>
              <a:t>the </a:t>
            </a:r>
            <a:r>
              <a:rPr lang="en-GB" sz="1600" b="1" dirty="0">
                <a:solidFill>
                  <a:schemeClr val="tx1"/>
                </a:solidFill>
                <a:latin typeface="Calibri" pitchFamily="34" charset="0"/>
              </a:rPr>
              <a:t>advantages</a:t>
            </a:r>
            <a:r>
              <a:rPr lang="en-GB" sz="1600" dirty="0">
                <a:solidFill>
                  <a:schemeClr val="tx1"/>
                </a:solidFill>
                <a:latin typeface="Calibri" pitchFamily="34" charset="0"/>
              </a:rPr>
              <a:t> and </a:t>
            </a:r>
            <a:r>
              <a:rPr lang="en-GB" sz="1600" b="1" dirty="0">
                <a:solidFill>
                  <a:schemeClr val="tx1"/>
                </a:solidFill>
                <a:latin typeface="Calibri" pitchFamily="34" charset="0"/>
              </a:rPr>
              <a:t>disadvantages</a:t>
            </a:r>
            <a:r>
              <a:rPr lang="en-GB" sz="1600" dirty="0">
                <a:solidFill>
                  <a:schemeClr val="tx1"/>
                </a:solidFill>
                <a:latin typeface="Calibri" pitchFamily="34" charset="0"/>
              </a:rPr>
              <a:t> of online vs. offline</a:t>
            </a:r>
            <a:r>
              <a:rPr lang="en-GB" sz="1600" dirty="0" smtClean="0">
                <a:latin typeface="Calibri" pitchFamily="34" charset="0"/>
              </a:rPr>
              <a:t> </a:t>
            </a:r>
            <a:r>
              <a:rPr lang="en-GB" sz="1600" b="1" dirty="0" smtClean="0">
                <a:solidFill>
                  <a:schemeClr val="tx1"/>
                </a:solidFill>
                <a:latin typeface="Calibri" pitchFamily="34" charset="0"/>
              </a:rPr>
              <a:t>Website</a:t>
            </a:r>
            <a:r>
              <a:rPr lang="en-GB" sz="1600" dirty="0" smtClean="0">
                <a:solidFill>
                  <a:schemeClr val="tx1"/>
                </a:solidFill>
                <a:latin typeface="Calibri" pitchFamily="34" charset="0"/>
              </a:rPr>
              <a:t> </a:t>
            </a:r>
            <a:r>
              <a:rPr lang="en-GB" sz="1600" b="1" dirty="0">
                <a:solidFill>
                  <a:schemeClr val="tx1"/>
                </a:solidFill>
                <a:latin typeface="Calibri" pitchFamily="34" charset="0"/>
              </a:rPr>
              <a:t>Design</a:t>
            </a:r>
            <a:r>
              <a:rPr lang="en-GB" sz="1600" dirty="0">
                <a:solidFill>
                  <a:schemeClr val="tx1"/>
                </a:solidFill>
                <a:latin typeface="Calibri" pitchFamily="34" charset="0"/>
              </a:rPr>
              <a:t> </a:t>
            </a:r>
            <a:r>
              <a:rPr lang="en-GB" sz="1600" b="1" dirty="0" smtClean="0">
                <a:solidFill>
                  <a:schemeClr val="tx1"/>
                </a:solidFill>
                <a:latin typeface="Calibri" pitchFamily="34" charset="0"/>
              </a:rPr>
              <a:t>Software</a:t>
            </a:r>
            <a:r>
              <a:rPr lang="en-GB" sz="1600" dirty="0" smtClean="0">
                <a:solidFill>
                  <a:schemeClr val="tx1"/>
                </a:solidFill>
                <a:latin typeface="Calibri" pitchFamily="34" charset="0"/>
              </a:rPr>
              <a:t>.</a:t>
            </a:r>
            <a:endParaRPr lang="en-GB" sz="1600" dirty="0">
              <a:solidFill>
                <a:schemeClr val="tx1"/>
              </a:solidFill>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547458556"/>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Website Design Software:</a:t>
                      </a:r>
                    </a:p>
                    <a:p>
                      <a:pPr marL="285750" indent="-285750">
                        <a:spcAft>
                          <a:spcPts val="600"/>
                        </a:spcAft>
                        <a:buFont typeface="Arial" panose="020B0604020202020204" pitchFamily="34" charset="0"/>
                        <a:buChar char="•"/>
                      </a:pPr>
                      <a:r>
                        <a:rPr lang="en-GB" sz="1400" b="1" kern="1200" baseline="0" dirty="0" smtClean="0">
                          <a:solidFill>
                            <a:schemeClr val="tx1"/>
                          </a:solidFill>
                          <a:latin typeface="Calibri" pitchFamily="34" charset="0"/>
                          <a:ea typeface="+mn-ea"/>
                          <a:cs typeface="+mn-cs"/>
                        </a:rPr>
                        <a:t>Offline</a:t>
                      </a:r>
                    </a:p>
                    <a:p>
                      <a:pPr marL="623888" lvl="1" indent="-285750">
                        <a:buFont typeface="Arial" panose="020B0604020202020204" pitchFamily="34" charset="0"/>
                        <a:buChar char="•"/>
                        <a:tabLst/>
                      </a:pPr>
                      <a:r>
                        <a:rPr lang="en-GB" sz="1400" dirty="0" smtClean="0">
                          <a:latin typeface="Calibri" panose="020F0502020204030204" pitchFamily="34" charset="0"/>
                        </a:rPr>
                        <a:t>The offline web builder is one such software which would occupy </a:t>
                      </a:r>
                      <a:br>
                        <a:rPr lang="en-GB" sz="1400" dirty="0" smtClean="0">
                          <a:latin typeface="Calibri" panose="020F0502020204030204" pitchFamily="34" charset="0"/>
                        </a:rPr>
                      </a:br>
                      <a:r>
                        <a:rPr lang="en-GB" sz="1400" dirty="0" smtClean="0">
                          <a:latin typeface="Calibri" panose="020F0502020204030204" pitchFamily="34" charset="0"/>
                        </a:rPr>
                        <a:t>some space in your computer and will operate there itself.</a:t>
                      </a:r>
                    </a:p>
                    <a:p>
                      <a:pPr marL="623888" lvl="1" indent="-285750">
                        <a:buFont typeface="Arial" panose="020B0604020202020204" pitchFamily="34" charset="0"/>
                        <a:buChar char="•"/>
                        <a:tabLst/>
                      </a:pPr>
                      <a:r>
                        <a:rPr lang="en-GB" sz="1400" dirty="0" smtClean="0">
                          <a:latin typeface="Calibri" panose="020F0502020204030204" pitchFamily="34" charset="0"/>
                        </a:rPr>
                        <a:t>Offline builders do not initially</a:t>
                      </a:r>
                      <a:r>
                        <a:rPr lang="en-GB" sz="1400" baseline="0" dirty="0" smtClean="0">
                          <a:latin typeface="Calibri" panose="020F0502020204030204" pitchFamily="34" charset="0"/>
                        </a:rPr>
                        <a:t> need web hosting</a:t>
                      </a:r>
                      <a:r>
                        <a:rPr lang="en-GB" sz="1400" dirty="0" smtClean="0">
                          <a:latin typeface="Calibri" pitchFamily="34" charset="0"/>
                        </a:rPr>
                        <a:t>.</a:t>
                      </a:r>
                    </a:p>
                    <a:p>
                      <a:pPr marL="0" indent="0">
                        <a:buFont typeface="Arial" panose="020B0604020202020204" pitchFamily="34" charset="0"/>
                        <a:buNone/>
                      </a:pPr>
                      <a:endParaRPr lang="en-GB" sz="1400" dirty="0" smtClean="0">
                        <a:latin typeface="Calibri" pitchFamily="34" charset="0"/>
                      </a:endParaRPr>
                    </a:p>
                    <a:p>
                      <a:pPr marL="285750" indent="-285750">
                        <a:buFont typeface="Arial" panose="020B0604020202020204" pitchFamily="34" charset="0"/>
                        <a:buChar char="•"/>
                      </a:pPr>
                      <a:r>
                        <a:rPr lang="en-GB" sz="1400" b="1" dirty="0" smtClean="0">
                          <a:latin typeface="Calibri" pitchFamily="34" charset="0"/>
                        </a:rPr>
                        <a:t>Online</a:t>
                      </a:r>
                    </a:p>
                    <a:p>
                      <a:pPr marL="628650" indent="-285750">
                        <a:buFont typeface="Arial" panose="020B0604020202020204" pitchFamily="34" charset="0"/>
                        <a:buChar char="•"/>
                      </a:pPr>
                      <a:r>
                        <a:rPr lang="en-GB" sz="1400" dirty="0" smtClean="0">
                          <a:latin typeface="Calibri" pitchFamily="34" charset="0"/>
                        </a:rPr>
                        <a:t>The online web builder is better in the sense that it is aided with </a:t>
                      </a:r>
                      <a:br>
                        <a:rPr lang="en-GB" sz="1400" dirty="0" smtClean="0">
                          <a:latin typeface="Calibri" pitchFamily="34" charset="0"/>
                        </a:rPr>
                      </a:br>
                      <a:r>
                        <a:rPr lang="en-GB" sz="1400" dirty="0" smtClean="0">
                          <a:latin typeface="Calibri" pitchFamily="34" charset="0"/>
                        </a:rPr>
                        <a:t>better tech support from the entire World Wide Web.</a:t>
                      </a:r>
                    </a:p>
                    <a:p>
                      <a:pPr marL="628650" indent="-285750">
                        <a:buFont typeface="Arial" panose="020B0604020202020204" pitchFamily="34" charset="0"/>
                        <a:buChar char="•"/>
                      </a:pPr>
                      <a:r>
                        <a:rPr lang="en-GB" sz="1400" dirty="0" smtClean="0">
                          <a:latin typeface="Calibri" pitchFamily="34" charset="0"/>
                        </a:rPr>
                        <a:t>There are numerous sites which provide a diverse range of web </a:t>
                      </a:r>
                      <a:br>
                        <a:rPr lang="en-GB" sz="1400" dirty="0" smtClean="0">
                          <a:latin typeface="Calibri" pitchFamily="34" charset="0"/>
                        </a:rPr>
                      </a:br>
                      <a:r>
                        <a:rPr lang="en-GB" sz="1400" dirty="0" smtClean="0">
                          <a:latin typeface="Calibri" pitchFamily="34" charset="0"/>
                        </a:rPr>
                        <a:t>hosting solutions.</a:t>
                      </a:r>
                    </a:p>
                    <a:p>
                      <a:pPr marL="628650" indent="-285750">
                        <a:buFont typeface="Arial" panose="020B0604020202020204" pitchFamily="34" charset="0"/>
                        <a:buChar char="•"/>
                      </a:pPr>
                      <a:r>
                        <a:rPr lang="en-GB" sz="1400" dirty="0" smtClean="0">
                          <a:latin typeface="Calibri" pitchFamily="34" charset="0"/>
                        </a:rPr>
                        <a:t>Features of the website can be improved at a faster pace since you </a:t>
                      </a:r>
                      <a:br>
                        <a:rPr lang="en-GB" sz="1400" dirty="0" smtClean="0">
                          <a:latin typeface="Calibri" pitchFamily="34" charset="0"/>
                        </a:rPr>
                      </a:br>
                      <a:r>
                        <a:rPr lang="en-GB" sz="1400" dirty="0" smtClean="0">
                          <a:latin typeface="Calibri" pitchFamily="34" charset="0"/>
                        </a:rPr>
                        <a:t>can exploit the latest updates available online .</a:t>
                      </a:r>
                    </a:p>
                    <a:p>
                      <a:pPr marL="628650" indent="-285750">
                        <a:buFont typeface="Arial" panose="020B0604020202020204" pitchFamily="34" charset="0"/>
                        <a:buChar char="•"/>
                      </a:pPr>
                      <a:r>
                        <a:rPr lang="en-GB" sz="1400" dirty="0" smtClean="0">
                          <a:latin typeface="Calibri" pitchFamily="34" charset="0"/>
                        </a:rPr>
                        <a:t>Online web hosting and creation usually works out</a:t>
                      </a:r>
                      <a:r>
                        <a:rPr lang="en-GB" sz="1400" baseline="0" dirty="0" smtClean="0">
                          <a:latin typeface="Calibri" panose="020F0502020204030204" pitchFamily="34" charset="0"/>
                        </a:rPr>
                        <a:t> cheaper.</a:t>
                      </a:r>
                      <a:endParaRPr lang="en-GB" sz="1400" dirty="0" smtClean="0">
                        <a:latin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221088"/>
            <a:ext cx="139732" cy="139732"/>
          </a:xfrm>
          <a:prstGeom prst="rect">
            <a:avLst/>
          </a:prstGeom>
        </p:spPr>
      </p:pic>
    </p:spTree>
    <p:extLst>
      <p:ext uri="{BB962C8B-B14F-4D97-AF65-F5344CB8AC3E}">
        <p14:creationId xmlns:p14="http://schemas.microsoft.com/office/powerpoint/2010/main" val="27864454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Offline Website </a:t>
            </a:r>
            <a:r>
              <a:rPr lang="en-GB" sz="3500" dirty="0"/>
              <a:t>Design </a:t>
            </a:r>
            <a:r>
              <a:rPr lang="en-GB" sz="3500" dirty="0" smtClean="0"/>
              <a:t>Software…</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2939266"/>
          </a:xfrm>
          <a:prstGeom prst="rect">
            <a:avLst/>
          </a:prstGeom>
        </p:spPr>
        <p:txBody>
          <a:bodyPr wrap="square">
            <a:spAutoFit/>
          </a:bodyPr>
          <a:lstStyle/>
          <a:p>
            <a:pPr>
              <a:spcAft>
                <a:spcPts val="600"/>
              </a:spcAft>
            </a:pPr>
            <a:r>
              <a:rPr lang="en-GB" sz="1400" b="1" dirty="0" smtClean="0">
                <a:latin typeface="Calibri" pitchFamily="34" charset="0"/>
              </a:rPr>
              <a:t>Website Design Software Advantage and Disadvantages</a:t>
            </a:r>
          </a:p>
          <a:p>
            <a:pPr>
              <a:spcAft>
                <a:spcPts val="600"/>
              </a:spcAft>
            </a:pPr>
            <a:endParaRPr lang="en-GB" sz="1400" b="1" dirty="0">
              <a:latin typeface="Calibri" pitchFamily="34" charset="0"/>
            </a:endParaRPr>
          </a:p>
          <a:p>
            <a:pPr>
              <a:spcAft>
                <a:spcPts val="600"/>
              </a:spcAft>
            </a:pPr>
            <a:endParaRPr lang="en-GB" sz="1400" b="1" dirty="0" smtClean="0">
              <a:latin typeface="Calibri" pitchFamily="34" charset="0"/>
            </a:endParaRPr>
          </a:p>
          <a:p>
            <a:pPr>
              <a:spcAft>
                <a:spcPts val="600"/>
              </a:spcAft>
            </a:pPr>
            <a:endParaRPr lang="en-GB" sz="1400" b="1" dirty="0">
              <a:latin typeface="Calibri" pitchFamily="34" charset="0"/>
            </a:endParaRPr>
          </a:p>
          <a:p>
            <a:pPr>
              <a:spcAft>
                <a:spcPts val="600"/>
              </a:spcAft>
            </a:pPr>
            <a:endParaRPr lang="en-GB" sz="1400" b="1" dirty="0" smtClean="0">
              <a:latin typeface="Calibri" pitchFamily="34" charset="0"/>
            </a:endParaRPr>
          </a:p>
          <a:p>
            <a:pPr>
              <a:spcAft>
                <a:spcPts val="600"/>
              </a:spcAft>
            </a:pPr>
            <a:endParaRPr lang="en-GB" sz="1400" b="1" dirty="0">
              <a:latin typeface="Calibri" pitchFamily="34" charset="0"/>
            </a:endParaRPr>
          </a:p>
          <a:p>
            <a:pPr>
              <a:spcAft>
                <a:spcPts val="600"/>
              </a:spcAft>
            </a:pPr>
            <a:endParaRPr lang="en-GB" sz="1400" b="1" dirty="0" smtClean="0">
              <a:latin typeface="Calibri" pitchFamily="34" charset="0"/>
            </a:endParaRPr>
          </a:p>
          <a:p>
            <a:pPr>
              <a:spcAft>
                <a:spcPts val="600"/>
              </a:spcAft>
            </a:pPr>
            <a:endParaRPr lang="en-GB" sz="1400" b="1" dirty="0">
              <a:latin typeface="Calibri" pitchFamily="34" charset="0"/>
            </a:endParaRPr>
          </a:p>
          <a:p>
            <a:pPr>
              <a:spcAft>
                <a:spcPts val="600"/>
              </a:spcAft>
            </a:pPr>
            <a:endParaRPr lang="en-GB" sz="1400" dirty="0" smtClean="0">
              <a:latin typeface="Calibri" pitchFamily="34" charset="0"/>
            </a:endParaRPr>
          </a:p>
          <a:p>
            <a:pPr>
              <a:spcAft>
                <a:spcPts val="600"/>
              </a:spcAft>
            </a:pPr>
            <a:endParaRPr lang="en-GB" sz="1400" dirty="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15950954"/>
              </p:ext>
            </p:extLst>
          </p:nvPr>
        </p:nvGraphicFramePr>
        <p:xfrm>
          <a:off x="395534" y="1484784"/>
          <a:ext cx="8352000" cy="1955800"/>
        </p:xfrm>
        <a:graphic>
          <a:graphicData uri="http://schemas.openxmlformats.org/drawingml/2006/table">
            <a:tbl>
              <a:tblPr firstRow="1" bandRow="1">
                <a:tableStyleId>{5C22544A-7EE6-4342-B048-85BDC9FD1C3A}</a:tableStyleId>
              </a:tblPr>
              <a:tblGrid>
                <a:gridCol w="4176000"/>
                <a:gridCol w="4176000"/>
              </a:tblGrid>
              <a:tr h="370840">
                <a:tc>
                  <a:txBody>
                    <a:bodyPr/>
                    <a:lstStyle/>
                    <a:p>
                      <a:pPr algn="ctr"/>
                      <a:r>
                        <a:rPr lang="en-GB" sz="1400" dirty="0" smtClean="0">
                          <a:latin typeface="Calibri" panose="020F0502020204030204" pitchFamily="34" charset="0"/>
                        </a:rPr>
                        <a:t>Offline Advantages</a:t>
                      </a:r>
                      <a:endParaRPr lang="en-GB" sz="1400" dirty="0">
                        <a:latin typeface="Calibri" panose="020F0502020204030204" pitchFamily="34" charset="0"/>
                      </a:endParaRPr>
                    </a:p>
                  </a:txBody>
                  <a:tcPr/>
                </a:tc>
                <a:tc>
                  <a:txBody>
                    <a:bodyPr/>
                    <a:lstStyle/>
                    <a:p>
                      <a:pPr algn="ctr"/>
                      <a:r>
                        <a:rPr lang="en-GB" sz="1400" dirty="0" smtClean="0">
                          <a:latin typeface="Calibri" panose="020F0502020204030204" pitchFamily="34" charset="0"/>
                        </a:rPr>
                        <a:t>Offline Disadvantages</a:t>
                      </a:r>
                      <a:endParaRPr lang="en-GB" sz="1400" dirty="0">
                        <a:latin typeface="Calibri" panose="020F0502020204030204" pitchFamily="34" charset="0"/>
                      </a:endParaRPr>
                    </a:p>
                  </a:txBody>
                  <a:tcPr/>
                </a:tc>
              </a:tr>
              <a:tr h="370840">
                <a:tc>
                  <a:txBody>
                    <a:bodyPr/>
                    <a:lstStyle/>
                    <a:p>
                      <a:pPr marL="285750" indent="-285750">
                        <a:buFont typeface="Arial" panose="020B0604020202020204" pitchFamily="34" charset="0"/>
                        <a:buChar char="•"/>
                      </a:pPr>
                      <a:r>
                        <a:rPr lang="en-GB" sz="1400" dirty="0" smtClean="0">
                          <a:latin typeface="Calibri" panose="020F0502020204030204" pitchFamily="34" charset="0"/>
                        </a:rPr>
                        <a:t>The offline web builder is one such software which would occupy some space in your computer and will operate there itself.</a:t>
                      </a:r>
                    </a:p>
                    <a:p>
                      <a:pPr marL="285750" indent="-285750">
                        <a:buFont typeface="Arial" panose="020B0604020202020204" pitchFamily="34" charset="0"/>
                        <a:buChar char="•"/>
                      </a:pPr>
                      <a:r>
                        <a:rPr lang="en-GB" sz="1400" dirty="0" smtClean="0">
                          <a:latin typeface="Calibri" panose="020F0502020204030204" pitchFamily="34" charset="0"/>
                        </a:rPr>
                        <a:t>Offline builders do not initially</a:t>
                      </a:r>
                      <a:r>
                        <a:rPr lang="en-GB" sz="1400" baseline="0" dirty="0" smtClean="0">
                          <a:latin typeface="Calibri" panose="020F0502020204030204" pitchFamily="34" charset="0"/>
                        </a:rPr>
                        <a:t> need web hosting</a:t>
                      </a:r>
                      <a:r>
                        <a:rPr lang="en-GB" sz="1400" dirty="0" smtClean="0">
                          <a:latin typeface="Calibri" panose="020F0502020204030204" pitchFamily="34" charset="0"/>
                        </a:rPr>
                        <a:t>.</a:t>
                      </a:r>
                    </a:p>
                    <a:p>
                      <a:pPr marL="285750" indent="-285750">
                        <a:buFont typeface="Arial" panose="020B0604020202020204" pitchFamily="34" charset="0"/>
                        <a:buChar char="•"/>
                      </a:pPr>
                      <a:endParaRPr lang="en-GB" sz="1400" dirty="0">
                        <a:latin typeface="Calibri" panose="020F0502020204030204" pitchFamily="34" charset="0"/>
                      </a:endParaRPr>
                    </a:p>
                  </a:txBody>
                  <a:tcPr/>
                </a:tc>
                <a:tc>
                  <a:txBody>
                    <a:bodyPr/>
                    <a:lstStyle/>
                    <a:p>
                      <a:pPr marL="285750" indent="-285750">
                        <a:buFont typeface="Arial" panose="020B0604020202020204" pitchFamily="34" charset="0"/>
                        <a:buChar char="•"/>
                      </a:pPr>
                      <a:r>
                        <a:rPr lang="en-GB" sz="1400" dirty="0" smtClean="0">
                          <a:latin typeface="Calibri" panose="020F0502020204030204" pitchFamily="34" charset="0"/>
                        </a:rPr>
                        <a:t>The offline web builder has restricted resource.</a:t>
                      </a:r>
                    </a:p>
                    <a:p>
                      <a:pPr marL="285750" indent="-285750">
                        <a:buFont typeface="Arial" panose="020B0604020202020204" pitchFamily="34" charset="0"/>
                        <a:buChar char="•"/>
                      </a:pPr>
                      <a:r>
                        <a:rPr lang="en-GB" sz="1400" dirty="0" smtClean="0">
                          <a:latin typeface="Calibri" panose="020F0502020204030204" pitchFamily="34" charset="0"/>
                        </a:rPr>
                        <a:t>Only after uploading on a host with a domain name can your website go live.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latin typeface="Calibri" panose="020F0502020204030204" pitchFamily="34" charset="0"/>
                        </a:rPr>
                        <a:t>It is necessary to use the most advanced software so that there are minimum conflicts and issues.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latin typeface="Calibri" panose="020F0502020204030204" pitchFamily="34" charset="0"/>
                        </a:rPr>
                        <a:t>Updates not always available without</a:t>
                      </a:r>
                      <a:r>
                        <a:rPr lang="en-GB" sz="1400" baseline="0" dirty="0" smtClean="0">
                          <a:latin typeface="Calibri" panose="020F0502020204030204" pitchFamily="34" charset="0"/>
                        </a:rPr>
                        <a:t> cost implications.</a:t>
                      </a:r>
                      <a:endParaRPr lang="en-GB" sz="1400" dirty="0" smtClean="0">
                        <a:latin typeface="Calibri" panose="020F050202020403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05459104"/>
              </p:ext>
            </p:extLst>
          </p:nvPr>
        </p:nvGraphicFramePr>
        <p:xfrm>
          <a:off x="395534" y="3536633"/>
          <a:ext cx="8352000" cy="2595880"/>
        </p:xfrm>
        <a:graphic>
          <a:graphicData uri="http://schemas.openxmlformats.org/drawingml/2006/table">
            <a:tbl>
              <a:tblPr firstRow="1" bandRow="1">
                <a:tableStyleId>{5C22544A-7EE6-4342-B048-85BDC9FD1C3A}</a:tableStyleId>
              </a:tblPr>
              <a:tblGrid>
                <a:gridCol w="4176000"/>
                <a:gridCol w="4176000"/>
              </a:tblGrid>
              <a:tr h="370840">
                <a:tc>
                  <a:txBody>
                    <a:bodyPr/>
                    <a:lstStyle/>
                    <a:p>
                      <a:pPr algn="ctr"/>
                      <a:r>
                        <a:rPr lang="en-GB" sz="1400" dirty="0" smtClean="0">
                          <a:latin typeface="Calibri" panose="020F0502020204030204" pitchFamily="34" charset="0"/>
                        </a:rPr>
                        <a:t>Online Advantages</a:t>
                      </a:r>
                      <a:endParaRPr lang="en-GB" sz="1400" dirty="0">
                        <a:latin typeface="Calibri" panose="020F0502020204030204" pitchFamily="34" charset="0"/>
                      </a:endParaRPr>
                    </a:p>
                  </a:txBody>
                  <a:tcPr/>
                </a:tc>
                <a:tc>
                  <a:txBody>
                    <a:bodyPr/>
                    <a:lstStyle/>
                    <a:p>
                      <a:pPr algn="ctr"/>
                      <a:r>
                        <a:rPr lang="en-GB" sz="1400" dirty="0" smtClean="0">
                          <a:latin typeface="Calibri" panose="020F0502020204030204" pitchFamily="34" charset="0"/>
                        </a:rPr>
                        <a:t>Online Disadvantages</a:t>
                      </a:r>
                      <a:endParaRPr lang="en-GB" sz="1400" dirty="0">
                        <a:latin typeface="Calibri" panose="020F0502020204030204" pitchFamily="34" charset="0"/>
                      </a:endParaRPr>
                    </a:p>
                  </a:txBody>
                  <a:tcPr/>
                </a:tc>
              </a:tr>
              <a:tr h="370840">
                <a:tc>
                  <a:txBody>
                    <a:bodyPr/>
                    <a:lstStyle/>
                    <a:p>
                      <a:pPr marL="285750" indent="-285750">
                        <a:buFont typeface="Arial" panose="020B0604020202020204" pitchFamily="34" charset="0"/>
                        <a:buChar char="•"/>
                      </a:pPr>
                      <a:r>
                        <a:rPr lang="en-GB" sz="1400" dirty="0" smtClean="0">
                          <a:latin typeface="Calibri" panose="020F0502020204030204" pitchFamily="34" charset="0"/>
                        </a:rPr>
                        <a:t>The online web builder is better in the sense that it is aided with better tech support from the entire World Wide Web.</a:t>
                      </a:r>
                    </a:p>
                    <a:p>
                      <a:pPr marL="285750" indent="-285750">
                        <a:buFont typeface="Arial" panose="020B0604020202020204" pitchFamily="34" charset="0"/>
                        <a:buChar char="•"/>
                      </a:pPr>
                      <a:r>
                        <a:rPr lang="en-GB" sz="1400" dirty="0" smtClean="0">
                          <a:latin typeface="Calibri" panose="020F0502020204030204" pitchFamily="34" charset="0"/>
                        </a:rPr>
                        <a:t>There are numerous sites which provide a diverse range of web hosting solutions.</a:t>
                      </a:r>
                    </a:p>
                    <a:p>
                      <a:pPr marL="285750" indent="-285750">
                        <a:buFont typeface="Arial" panose="020B0604020202020204" pitchFamily="34" charset="0"/>
                        <a:buChar char="•"/>
                      </a:pPr>
                      <a:r>
                        <a:rPr lang="en-GB" sz="1400" dirty="0" smtClean="0">
                          <a:latin typeface="Calibri" panose="020F0502020204030204" pitchFamily="34" charset="0"/>
                        </a:rPr>
                        <a:t>Features of the website can be improved at a faster pace since you can exploit the latest updates available online .</a:t>
                      </a:r>
                    </a:p>
                    <a:p>
                      <a:pPr marL="285750" indent="-285750">
                        <a:buFont typeface="Arial" panose="020B0604020202020204" pitchFamily="34" charset="0"/>
                        <a:buChar char="•"/>
                      </a:pPr>
                      <a:r>
                        <a:rPr lang="en-GB" sz="1400" dirty="0" smtClean="0">
                          <a:latin typeface="Calibri" panose="020F0502020204030204" pitchFamily="34" charset="0"/>
                        </a:rPr>
                        <a:t>Online web hosting and creation usually works out</a:t>
                      </a:r>
                      <a:r>
                        <a:rPr lang="en-GB" sz="1400" baseline="0" dirty="0" smtClean="0">
                          <a:latin typeface="Calibri" panose="020F0502020204030204" pitchFamily="34" charset="0"/>
                        </a:rPr>
                        <a:t> cheaper.</a:t>
                      </a:r>
                      <a:endParaRPr lang="en-GB" sz="1400" dirty="0">
                        <a:latin typeface="Calibri" panose="020F0502020204030204" pitchFamily="34" charset="0"/>
                      </a:endParaRPr>
                    </a:p>
                  </a:txBody>
                  <a:tcPr/>
                </a:tc>
                <a:tc>
                  <a:txBody>
                    <a:bodyPr/>
                    <a:lstStyle/>
                    <a:p>
                      <a:pPr marL="285750" indent="-285750">
                        <a:buFont typeface="Arial" panose="020B0604020202020204" pitchFamily="34" charset="0"/>
                        <a:buChar char="•"/>
                      </a:pPr>
                      <a:r>
                        <a:rPr lang="en-GB" sz="1400" dirty="0" smtClean="0">
                          <a:latin typeface="Calibri" panose="020F0502020204030204" pitchFamily="34" charset="0"/>
                        </a:rPr>
                        <a:t>The online web builder is dependent on the dates; the downloaded web builder software will become outdated unless a huge chunk of money is not paid up to support the upgrades.</a:t>
                      </a:r>
                    </a:p>
                    <a:p>
                      <a:pPr marL="285750" indent="-285750">
                        <a:buFont typeface="Arial" panose="020B0604020202020204" pitchFamily="34" charset="0"/>
                        <a:buChar char="•"/>
                      </a:pPr>
                      <a:r>
                        <a:rPr lang="en-GB" sz="1400" dirty="0" smtClean="0">
                          <a:latin typeface="Calibri" panose="020F0502020204030204" pitchFamily="34" charset="0"/>
                        </a:rPr>
                        <a:t>It is necessary to use the most advanced software so that there are minimum conflicts and issues.</a:t>
                      </a:r>
                      <a:endParaRPr lang="en-GB" sz="1400" dirty="0">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425642335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 Same Side Corner Rectangle 15">
            <a:hlinkClick r:id="rId3"/>
          </p:cNvPr>
          <p:cNvSpPr/>
          <p:nvPr/>
        </p:nvSpPr>
        <p:spPr>
          <a:xfrm>
            <a:off x="5015923" y="729079"/>
            <a:ext cx="72008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LO3</a:t>
            </a:r>
            <a:endParaRPr lang="en-GB" b="1" dirty="0"/>
          </a:p>
        </p:txBody>
      </p:sp>
      <p:sp>
        <p:nvSpPr>
          <p:cNvPr id="18" name="Round Same Side Corner Rectangle 17">
            <a:hlinkClick r:id="rId4"/>
          </p:cNvPr>
          <p:cNvSpPr/>
          <p:nvPr/>
        </p:nvSpPr>
        <p:spPr>
          <a:xfrm>
            <a:off x="2039845" y="729839"/>
            <a:ext cx="129614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Checklist</a:t>
            </a:r>
            <a:endParaRPr lang="en-GB" b="1" dirty="0"/>
          </a:p>
        </p:txBody>
      </p:sp>
      <p:sp>
        <p:nvSpPr>
          <p:cNvPr id="19" name="Round Same Side Corner Rectangle 18">
            <a:hlinkClick r:id="rId5"/>
          </p:cNvPr>
          <p:cNvSpPr/>
          <p:nvPr/>
        </p:nvSpPr>
        <p:spPr>
          <a:xfrm>
            <a:off x="4211960" y="728321"/>
            <a:ext cx="72008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LO2</a:t>
            </a:r>
            <a:endParaRPr lang="en-GB" b="1" dirty="0"/>
          </a:p>
        </p:txBody>
      </p:sp>
      <p:sp>
        <p:nvSpPr>
          <p:cNvPr id="20" name="Round Same Side Corner Rectangle 19">
            <a:hlinkClick r:id="rId6" action="ppaction://hlinksldjump"/>
          </p:cNvPr>
          <p:cNvSpPr/>
          <p:nvPr/>
        </p:nvSpPr>
        <p:spPr>
          <a:xfrm>
            <a:off x="3419872" y="728852"/>
            <a:ext cx="72008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LO1</a:t>
            </a:r>
            <a:endParaRPr lang="en-GB" b="1" dirty="0"/>
          </a:p>
        </p:txBody>
      </p:sp>
      <p:sp>
        <p:nvSpPr>
          <p:cNvPr id="21" name="Round Same Side Corner Rectangle 20">
            <a:hlinkClick r:id="rId7" action="ppaction://hlinksldjump"/>
          </p:cNvPr>
          <p:cNvSpPr/>
          <p:nvPr/>
        </p:nvSpPr>
        <p:spPr>
          <a:xfrm>
            <a:off x="323528" y="728321"/>
            <a:ext cx="1643074" cy="357190"/>
          </a:xfrm>
          <a:prstGeom prst="round2SameRect">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Assignment</a:t>
            </a:r>
            <a:endParaRPr lang="en-GB" b="1" dirty="0"/>
          </a:p>
        </p:txBody>
      </p:sp>
      <p:sp>
        <p:nvSpPr>
          <p:cNvPr id="3074" name="Title 1"/>
          <p:cNvSpPr>
            <a:spLocks noGrp="1"/>
          </p:cNvSpPr>
          <p:nvPr>
            <p:ph type="title"/>
          </p:nvPr>
        </p:nvSpPr>
        <p:spPr/>
        <p:txBody>
          <a:bodyPr>
            <a:normAutofit/>
          </a:bodyPr>
          <a:lstStyle/>
          <a:p>
            <a:r>
              <a:rPr lang="en-GB" sz="3600" b="1" dirty="0" smtClean="0"/>
              <a:t>Unit 12 – Assignment Scenario</a:t>
            </a:r>
          </a:p>
        </p:txBody>
      </p:sp>
      <p:sp>
        <p:nvSpPr>
          <p:cNvPr id="5" name="Content Placeholder 1"/>
          <p:cNvSpPr>
            <a:spLocks noGrp="1"/>
          </p:cNvSpPr>
          <p:nvPr>
            <p:ph idx="4294967295"/>
          </p:nvPr>
        </p:nvSpPr>
        <p:spPr>
          <a:xfrm>
            <a:off x="215137" y="1085850"/>
            <a:ext cx="8715375" cy="5583238"/>
          </a:xfr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a:noAutofit/>
          </a:bodyPr>
          <a:lstStyle/>
          <a:p>
            <a:pPr marL="82550" indent="0">
              <a:buNone/>
            </a:pPr>
            <a:r>
              <a:rPr lang="en-GB" sz="1800" b="1" dirty="0" smtClean="0"/>
              <a:t>Website Production</a:t>
            </a:r>
          </a:p>
          <a:p>
            <a:pPr marL="82550" indent="0">
              <a:spcAft>
                <a:spcPts val="1200"/>
              </a:spcAft>
              <a:buNone/>
            </a:pPr>
            <a:r>
              <a:rPr lang="en-GB" sz="1600" dirty="0"/>
              <a:t>Nearly all businesses and organisations realise the </a:t>
            </a:r>
            <a:r>
              <a:rPr lang="en-GB" sz="1600" dirty="0" smtClean="0"/>
              <a:t>importance of </a:t>
            </a:r>
            <a:r>
              <a:rPr lang="en-GB" sz="1600" dirty="0"/>
              <a:t>having a web presence in the 21st </a:t>
            </a:r>
            <a:r>
              <a:rPr lang="en-GB" sz="1600" dirty="0" smtClean="0"/>
              <a:t>century. It provides an opportunity to reach an international audience with their product or brand. Websites </a:t>
            </a:r>
            <a:r>
              <a:rPr lang="en-GB" sz="1600" dirty="0"/>
              <a:t>need to be well designed </a:t>
            </a:r>
            <a:r>
              <a:rPr lang="en-GB" sz="1600" dirty="0" smtClean="0"/>
              <a:t>to keep </a:t>
            </a:r>
            <a:r>
              <a:rPr lang="en-GB" sz="1600" dirty="0"/>
              <a:t>visitors returning and avoid excluding user groups </a:t>
            </a:r>
            <a:r>
              <a:rPr lang="en-GB" sz="1600" dirty="0" smtClean="0"/>
              <a:t>by being </a:t>
            </a:r>
            <a:r>
              <a:rPr lang="en-GB" sz="1600" dirty="0"/>
              <a:t>inaccessible. Companies need to analyse the </a:t>
            </a:r>
            <a:r>
              <a:rPr lang="en-GB" sz="1600" dirty="0" smtClean="0"/>
              <a:t>technical considerations </a:t>
            </a:r>
            <a:r>
              <a:rPr lang="en-GB" sz="1600" dirty="0"/>
              <a:t>to ensure they do not hinder the </a:t>
            </a:r>
            <a:r>
              <a:rPr lang="en-GB" sz="1600" dirty="0" smtClean="0"/>
              <a:t>user experience</a:t>
            </a:r>
            <a:r>
              <a:rPr lang="en-GB" sz="1600" dirty="0"/>
              <a:t>.</a:t>
            </a:r>
          </a:p>
          <a:p>
            <a:pPr marL="82550" indent="0">
              <a:spcAft>
                <a:spcPts val="1200"/>
              </a:spcAft>
              <a:buNone/>
            </a:pPr>
            <a:r>
              <a:rPr lang="en-GB" sz="1600" dirty="0" smtClean="0"/>
              <a:t>Cube </a:t>
            </a:r>
            <a:r>
              <a:rPr lang="en-GB" sz="1600" dirty="0"/>
              <a:t>Systems have been </a:t>
            </a:r>
            <a:r>
              <a:rPr lang="en-GB" sz="1600" dirty="0" smtClean="0"/>
              <a:t>approached </a:t>
            </a:r>
            <a:r>
              <a:rPr lang="en-GB" sz="1600" dirty="0"/>
              <a:t>to create a website for a local business, </a:t>
            </a:r>
            <a:r>
              <a:rPr lang="en-GB" sz="1600" dirty="0" smtClean="0"/>
              <a:t>and in an effort to ensure that the website is effective they will undertake research in </a:t>
            </a:r>
            <a:r>
              <a:rPr lang="en-GB" sz="1600" dirty="0"/>
              <a:t>areas </a:t>
            </a:r>
            <a:r>
              <a:rPr lang="en-GB" sz="1600" dirty="0" smtClean="0"/>
              <a:t>surrounding the </a:t>
            </a:r>
            <a:r>
              <a:rPr lang="en-GB" sz="1600" dirty="0"/>
              <a:t>internet and </a:t>
            </a:r>
            <a:r>
              <a:rPr lang="en-GB" sz="1600" dirty="0" smtClean="0"/>
              <a:t>website production.</a:t>
            </a:r>
          </a:p>
          <a:p>
            <a:pPr marL="82550" indent="0">
              <a:buNone/>
            </a:pPr>
            <a:r>
              <a:rPr lang="en-GB" sz="1600" dirty="0"/>
              <a:t>In order to </a:t>
            </a:r>
            <a:r>
              <a:rPr lang="en-GB" sz="1600" dirty="0" smtClean="0"/>
              <a:t>do this therefore you will need to:</a:t>
            </a:r>
            <a:endParaRPr lang="en-GB" sz="1600" dirty="0"/>
          </a:p>
          <a:p>
            <a:pPr marL="368300" indent="-285750"/>
            <a:r>
              <a:rPr lang="en-GB" sz="1600" dirty="0"/>
              <a:t>Research and show understanding of </a:t>
            </a:r>
            <a:r>
              <a:rPr lang="en-GB" sz="1600" dirty="0" smtClean="0"/>
              <a:t>web </a:t>
            </a:r>
            <a:r>
              <a:rPr lang="en-GB" sz="1600" dirty="0"/>
              <a:t>architecture and </a:t>
            </a:r>
            <a:r>
              <a:rPr lang="en-GB" sz="1600" dirty="0" smtClean="0"/>
              <a:t>components</a:t>
            </a:r>
          </a:p>
          <a:p>
            <a:pPr marL="368300" indent="-285750"/>
            <a:r>
              <a:rPr lang="en-GB" sz="1600" dirty="0"/>
              <a:t>Research and show understanding of </a:t>
            </a:r>
            <a:r>
              <a:rPr lang="en-GB" sz="1600" dirty="0" smtClean="0">
                <a:solidFill>
                  <a:schemeClr val="dk1"/>
                </a:solidFill>
              </a:rPr>
              <a:t>the </a:t>
            </a:r>
            <a:r>
              <a:rPr lang="en-GB" sz="1600" dirty="0">
                <a:solidFill>
                  <a:schemeClr val="dk1"/>
                </a:solidFill>
              </a:rPr>
              <a:t>factors that influence website performance </a:t>
            </a:r>
            <a:endParaRPr lang="en-GB" sz="1600" dirty="0" smtClean="0">
              <a:solidFill>
                <a:schemeClr val="dk1"/>
              </a:solidFill>
            </a:endParaRPr>
          </a:p>
          <a:p>
            <a:pPr marL="368300" indent="-285750"/>
            <a:r>
              <a:rPr lang="en-GB" sz="1600" dirty="0" smtClean="0">
                <a:solidFill>
                  <a:schemeClr val="dk1"/>
                </a:solidFill>
              </a:rPr>
              <a:t>Design an effective website according to client needs</a:t>
            </a:r>
          </a:p>
          <a:p>
            <a:pPr marL="368300" indent="-285750"/>
            <a:r>
              <a:rPr lang="en-GB" sz="1600" dirty="0" smtClean="0">
                <a:solidFill>
                  <a:schemeClr val="dk1"/>
                </a:solidFill>
              </a:rPr>
              <a:t>Create a professional website in line with user requirements</a:t>
            </a:r>
          </a:p>
          <a:p>
            <a:pPr marL="368300" indent="-285750">
              <a:spcAft>
                <a:spcPts val="1200"/>
              </a:spcAft>
            </a:pPr>
            <a:r>
              <a:rPr lang="en-GB" sz="1600" dirty="0" smtClean="0">
                <a:solidFill>
                  <a:schemeClr val="dk1"/>
                </a:solidFill>
              </a:rPr>
              <a:t>Test the effectiveness of the final product</a:t>
            </a:r>
            <a:endParaRPr lang="en-GB" sz="1600" dirty="0" smtClean="0"/>
          </a:p>
          <a:p>
            <a:pPr marL="82550" indent="0">
              <a:buNone/>
            </a:pPr>
            <a:r>
              <a:rPr lang="en-GB" sz="1600" dirty="0" smtClean="0"/>
              <a:t>This </a:t>
            </a:r>
            <a:r>
              <a:rPr lang="en-GB" sz="1600" dirty="0"/>
              <a:t>unit will prepare learners </a:t>
            </a:r>
            <a:r>
              <a:rPr lang="en-GB" sz="1600" dirty="0" smtClean="0"/>
              <a:t>to design, </a:t>
            </a:r>
            <a:r>
              <a:rPr lang="en-GB" sz="1600" dirty="0"/>
              <a:t>create and test a </a:t>
            </a:r>
            <a:r>
              <a:rPr lang="en-GB" sz="1600" dirty="0" smtClean="0"/>
              <a:t>fully functioning website, while </a:t>
            </a:r>
            <a:r>
              <a:rPr lang="en-GB" sz="1600" dirty="0"/>
              <a:t>also providing essential </a:t>
            </a:r>
            <a:r>
              <a:rPr lang="en-GB" sz="1600" dirty="0" smtClean="0"/>
              <a:t>grounding knowledge </a:t>
            </a:r>
            <a:r>
              <a:rPr lang="en-GB" sz="1600" dirty="0"/>
              <a:t>on the architecture, d</a:t>
            </a:r>
            <a:r>
              <a:rPr lang="en-GB" sz="1600" dirty="0" smtClean="0"/>
              <a:t>esign </a:t>
            </a:r>
            <a:r>
              <a:rPr lang="en-GB" sz="1600" dirty="0"/>
              <a:t>and security </a:t>
            </a:r>
            <a:r>
              <a:rPr lang="en-GB" sz="1600" dirty="0" smtClean="0"/>
              <a:t>issues.</a:t>
            </a:r>
            <a:endParaRPr lang="en-GB" sz="1400" dirty="0"/>
          </a:p>
          <a:p>
            <a:pPr marL="82550" indent="0">
              <a:buNone/>
            </a:pPr>
            <a:endParaRPr lang="en-GB" sz="1400" dirty="0"/>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4113455"/>
            <a:ext cx="139732" cy="139732"/>
          </a:xfrm>
          <a:prstGeom prst="rect">
            <a:avLst/>
          </a:prstGeom>
        </p:spPr>
      </p:pic>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4441396"/>
            <a:ext cx="139732" cy="139732"/>
          </a:xfrm>
          <a:prstGeom prst="rect">
            <a:avLst/>
          </a:prstGeom>
        </p:spPr>
      </p:pic>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4753178"/>
            <a:ext cx="139732" cy="139732"/>
          </a:xfrm>
          <a:prstGeom prst="rect">
            <a:avLst/>
          </a:prstGeom>
        </p:spPr>
      </p:pic>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5064960"/>
            <a:ext cx="139732" cy="139732"/>
          </a:xfrm>
          <a:prstGeom prst="rect">
            <a:avLst/>
          </a:prstGeom>
        </p:spPr>
      </p:pic>
      <p:pic>
        <p:nvPicPr>
          <p:cNvPr id="25" name="Picture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5388617"/>
            <a:ext cx="139732" cy="139732"/>
          </a:xfrm>
          <a:prstGeom prst="rect">
            <a:avLst/>
          </a:prstGeom>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10 (P1.10)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009560396"/>
              </p:ext>
            </p:extLst>
          </p:nvPr>
        </p:nvGraphicFramePr>
        <p:xfrm>
          <a:off x="6408514" y="2685170"/>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Web Server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How Web Servers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10 </a:t>
            </a:r>
            <a:r>
              <a:rPr lang="en-GB" sz="1600" dirty="0">
                <a:latin typeface="Calibri" pitchFamily="34" charset="0"/>
              </a:rPr>
              <a:t>– </a:t>
            </a:r>
            <a:r>
              <a:rPr lang="en-GB" sz="1600" dirty="0" smtClean="0">
                <a:latin typeface="Calibri" pitchFamily="34" charset="0"/>
              </a:rPr>
              <a:t>Describe different </a:t>
            </a:r>
            <a:r>
              <a:rPr lang="en-GB" sz="1600" b="1" dirty="0" smtClean="0">
                <a:latin typeface="Calibri" pitchFamily="34" charset="0"/>
              </a:rPr>
              <a:t>components</a:t>
            </a:r>
            <a:r>
              <a:rPr lang="en-GB" sz="1600" dirty="0" smtClean="0">
                <a:latin typeface="Calibri" pitchFamily="34" charset="0"/>
              </a:rPr>
              <a:t> that enable Internet and web functionality.</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234435255"/>
              </p:ext>
            </p:extLst>
          </p:nvPr>
        </p:nvGraphicFramePr>
        <p:xfrm>
          <a:off x="323528" y="2679662"/>
          <a:ext cx="5976664" cy="3901440"/>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Components:</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In order for the Internet and WWW to function correctly different components are necessary, such as:</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mn-cs"/>
                        </a:rPr>
                        <a:t>Web Servers </a:t>
                      </a:r>
                      <a:b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mn-cs"/>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mn-cs"/>
                        </a:rPr>
                        <a:t>Computer hardware and software required to deliver web content.</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Email Servers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Computer hardware and software handling email needs of businesses.</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Proxy</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t>
                      </a: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Servers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A server that sits between a client computer and a real server. </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Routers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Hardware that sends data directly to the an IP address in a network.</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Browsers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Software that is used to browse the Internet and display web sites.</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Email Applications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Software used by users to send and receive emails, e.g. Gmail</a:t>
                      </a:r>
                    </a:p>
                    <a:p>
                      <a:pPr marL="623888" lvl="1" indent="-285750">
                        <a:spcAft>
                          <a:spcPts val="600"/>
                        </a:spcAft>
                        <a:buFont typeface="Arial" panose="020B0604020202020204" pitchFamily="34" charset="0"/>
                        <a:buChar char="•"/>
                      </a:pP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Internet</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t>
                      </a:r>
                      <a:r>
                        <a:rPr kumimoji="0" lang="en-GB" sz="12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Protocols</a:t>
                      </a: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t>
                      </a:r>
                      <a:b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2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Rules such as TCP/IP that govern communication over the Internet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spTree>
    <p:extLst>
      <p:ext uri="{BB962C8B-B14F-4D97-AF65-F5344CB8AC3E}">
        <p14:creationId xmlns:p14="http://schemas.microsoft.com/office/powerpoint/2010/main" val="90884153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11 (P1.11)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001032550"/>
              </p:ext>
            </p:extLst>
          </p:nvPr>
        </p:nvGraphicFramePr>
        <p:xfrm>
          <a:off x="6408514" y="2685170"/>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Web Server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How Web Servers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11 </a:t>
            </a:r>
            <a:r>
              <a:rPr lang="en-GB" sz="1600" dirty="0">
                <a:latin typeface="Calibri" pitchFamily="34" charset="0"/>
              </a:rPr>
              <a:t>– </a:t>
            </a:r>
            <a:r>
              <a:rPr lang="en-GB" sz="1600" dirty="0" smtClean="0">
                <a:latin typeface="Calibri" pitchFamily="34" charset="0"/>
              </a:rPr>
              <a:t>Describe </a:t>
            </a:r>
            <a:r>
              <a:rPr lang="en-GB" sz="1600" dirty="0">
                <a:latin typeface="Calibri" pitchFamily="34" charset="0"/>
              </a:rPr>
              <a:t>what </a:t>
            </a:r>
            <a:r>
              <a:rPr lang="en-GB" sz="1600" b="1" dirty="0">
                <a:latin typeface="Calibri" pitchFamily="34" charset="0"/>
              </a:rPr>
              <a:t>web</a:t>
            </a:r>
            <a:r>
              <a:rPr lang="en-GB" sz="1600" dirty="0">
                <a:latin typeface="Calibri" pitchFamily="34" charset="0"/>
              </a:rPr>
              <a:t> </a:t>
            </a:r>
            <a:r>
              <a:rPr lang="en-GB" sz="1600" b="1" dirty="0">
                <a:latin typeface="Calibri" pitchFamily="34" charset="0"/>
              </a:rPr>
              <a:t>servers</a:t>
            </a:r>
            <a:r>
              <a:rPr lang="en-GB" sz="1600" dirty="0">
                <a:latin typeface="Calibri" pitchFamily="34" charset="0"/>
              </a:rPr>
              <a:t> do and how they </a:t>
            </a:r>
            <a:r>
              <a:rPr lang="en-GB" sz="1600" dirty="0" smtClean="0">
                <a:latin typeface="Calibri" pitchFamily="34" charset="0"/>
              </a:rPr>
              <a:t>work.</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51261568"/>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Web Servers:</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The term web server can refer to either the hardware (the computer) or the software (the computer application) that helps to deliver web content that can be accessed through the Internet. </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The most common use of web servers is to host websites, but there are other uses such as gaming and data storage. The primary function of a web server is to deliver HTML documents and any additional content that may be included by a document, such as images, style sheets and scripts. </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A user agent, such as a web browser or web crawler, initiates communication by making a request for a specific piece of information using HTTP and the server responds with the content of that resource or an error message if it is unable to do so.</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Some business prefer to host their own websites and therefore a web server (computer, i.e. hardware) will be needed. This then allows companies to manage their own website which allows changes to be made more easily, such as content and expansion.</a:t>
                      </a:r>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793324"/>
            <a:ext cx="139732" cy="1397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4717553"/>
            <a:ext cx="139732" cy="139732"/>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5641782"/>
            <a:ext cx="139732" cy="139732"/>
          </a:xfrm>
          <a:prstGeom prst="rect">
            <a:avLst/>
          </a:prstGeom>
        </p:spPr>
      </p:pic>
    </p:spTree>
    <p:extLst>
      <p:ext uri="{BB962C8B-B14F-4D97-AF65-F5344CB8AC3E}">
        <p14:creationId xmlns:p14="http://schemas.microsoft.com/office/powerpoint/2010/main" val="1155059571"/>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12 (P1.12)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845755435"/>
              </p:ext>
            </p:extLst>
          </p:nvPr>
        </p:nvGraphicFramePr>
        <p:xfrm>
          <a:off x="6408514" y="2685170"/>
          <a:ext cx="2411958" cy="21252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Describe to types of web servers, i.e. IIS and Apache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12 </a:t>
            </a:r>
            <a:r>
              <a:rPr lang="en-GB" sz="1600" dirty="0">
                <a:latin typeface="Calibri" pitchFamily="34" charset="0"/>
              </a:rPr>
              <a:t>– </a:t>
            </a:r>
            <a:r>
              <a:rPr lang="en-GB" sz="1600" dirty="0" smtClean="0">
                <a:latin typeface="Calibri" pitchFamily="34" charset="0"/>
              </a:rPr>
              <a:t>Describe to types of web servers such as </a:t>
            </a:r>
            <a:r>
              <a:rPr lang="en-GB" sz="1600" b="1" dirty="0" smtClean="0">
                <a:latin typeface="Calibri" pitchFamily="34" charset="0"/>
              </a:rPr>
              <a:t>IIS</a:t>
            </a:r>
            <a:r>
              <a:rPr lang="en-GB" sz="1600" dirty="0" smtClean="0">
                <a:latin typeface="Calibri" pitchFamily="34" charset="0"/>
              </a:rPr>
              <a:t> </a:t>
            </a:r>
            <a:r>
              <a:rPr lang="en-GB" sz="1600" dirty="0">
                <a:latin typeface="Calibri" pitchFamily="34" charset="0"/>
              </a:rPr>
              <a:t>and </a:t>
            </a:r>
            <a:r>
              <a:rPr lang="en-GB" sz="1600" b="1" dirty="0" smtClean="0">
                <a:latin typeface="Calibri" pitchFamily="34" charset="0"/>
              </a:rPr>
              <a:t>Apache</a:t>
            </a:r>
            <a:r>
              <a:rPr lang="en-GB" sz="1600" dirty="0">
                <a:latin typeface="Calibri" pitchFamily="34" charset="0"/>
              </a:rPr>
              <a:t>.</a:t>
            </a:r>
          </a:p>
        </p:txBody>
      </p:sp>
      <p:graphicFrame>
        <p:nvGraphicFramePr>
          <p:cNvPr id="13" name="Table 12"/>
          <p:cNvGraphicFramePr>
            <a:graphicFrameLocks noGrp="1"/>
          </p:cNvGraphicFramePr>
          <p:nvPr>
            <p:extLst>
              <p:ext uri="{D42A27DB-BD31-4B8C-83A1-F6EECF244321}">
                <p14:modId xmlns:p14="http://schemas.microsoft.com/office/powerpoint/2010/main" val="1946109805"/>
              </p:ext>
            </p:extLst>
          </p:nvPr>
        </p:nvGraphicFramePr>
        <p:xfrm>
          <a:off x="323528" y="2679662"/>
          <a:ext cx="5976664" cy="3947160"/>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Types of Web Servers:</a:t>
                      </a:r>
                    </a:p>
                    <a:p>
                      <a:pPr>
                        <a:spcAft>
                          <a:spcPts val="600"/>
                        </a:spcAft>
                      </a:pPr>
                      <a:r>
                        <a:rPr lang="en-GB" sz="1400" b="0" kern="1200" baseline="0" dirty="0" smtClean="0">
                          <a:solidFill>
                            <a:schemeClr val="tx1"/>
                          </a:solidFill>
                          <a:latin typeface="Calibri" pitchFamily="34" charset="0"/>
                          <a:ea typeface="+mn-ea"/>
                          <a:cs typeface="+mn-cs"/>
                        </a:rPr>
                        <a:t>The two main types of server for this is IIS and Apache. </a:t>
                      </a:r>
                    </a:p>
                    <a:p>
                      <a:pPr marL="285750" indent="-285750">
                        <a:spcAft>
                          <a:spcPts val="600"/>
                        </a:spcAft>
                        <a:buFont typeface="Arial" panose="020B0604020202020204" pitchFamily="34" charset="0"/>
                        <a:buChar char="•"/>
                      </a:pPr>
                      <a:r>
                        <a:rPr kumimoji="0" lang="en-GB" sz="14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Internet Information Services (IIS)</a:t>
                      </a:r>
                      <a: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is a server designed to work with a Microsoft environment, and manages web activity in terms of modules, Security, Content, Compression, Caching, Logging and Diagnostics which all add up to a website management bundle for all activity on the site. Ruby on Rails, ASP (</a:t>
                      </a:r>
                      <a:r>
                        <a:rPr kumimoji="0" lang="en-GB" sz="1400" b="0" i="0" u="none" strike="noStrike" kern="1200" cap="none" spc="0" normalizeH="0" baseline="0" noProof="0" dirty="0" err="1" smtClean="0">
                          <a:ln>
                            <a:noFill/>
                          </a:ln>
                          <a:solidFill>
                            <a:schemeClr val="tx1"/>
                          </a:solidFill>
                          <a:effectLst/>
                          <a:uLnTx/>
                          <a:uFillTx/>
                          <a:latin typeface="Calibri" pitchFamily="34" charset="0"/>
                          <a:ea typeface="+mn-ea"/>
                          <a:cs typeface="Calibri" pitchFamily="34" charset="0"/>
                        </a:rPr>
                        <a:t>.net</a:t>
                      </a:r>
                      <a: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and classic) and Python are all languages that work out of the box on IIS whereas they have it be added to Apache as modules to be managed. More importantly it comes free with Microsoft Windows and functions well within with similar coding parameters.</a:t>
                      </a:r>
                    </a:p>
                    <a:p>
                      <a:pPr marL="285750" indent="-285750">
                        <a:spcAft>
                          <a:spcPts val="600"/>
                        </a:spcAft>
                        <a:buFont typeface="Arial" panose="020B0604020202020204" pitchFamily="34" charset="0"/>
                        <a:buChar char="•"/>
                      </a:pPr>
                      <a:r>
                        <a:rPr kumimoji="0" lang="en-GB" sz="1400" b="1"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Apache </a:t>
                      </a:r>
                      <a: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server is often referred to as simply Apache, a public-domain open source Web server developed by a loosely-knit group of programmers. However, because the source code is freely available, anyone can adapt the server for specific needs, and there is a large public library of Apache add-ons. It is the most accepted web server because it offers all the functionality of the IIS and is more adaptable. Being free is it’s biggest selling point though it does everything IIS can do with add –ins.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361276"/>
            <a:ext cx="139732" cy="139732"/>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5145317"/>
            <a:ext cx="139732" cy="139732"/>
          </a:xfrm>
          <a:prstGeom prst="rect">
            <a:avLst/>
          </a:prstGeom>
        </p:spPr>
      </p:pic>
    </p:spTree>
    <p:extLst>
      <p:ext uri="{BB962C8B-B14F-4D97-AF65-F5344CB8AC3E}">
        <p14:creationId xmlns:p14="http://schemas.microsoft.com/office/powerpoint/2010/main" val="874624444"/>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13 (P1.13)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777510622"/>
              </p:ext>
            </p:extLst>
          </p:nvPr>
        </p:nvGraphicFramePr>
        <p:xfrm>
          <a:off x="6408514" y="2685170"/>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Email Server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How Email Servers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13 </a:t>
            </a:r>
            <a:r>
              <a:rPr lang="en-GB" sz="1600" dirty="0">
                <a:latin typeface="Calibri" pitchFamily="34" charset="0"/>
              </a:rPr>
              <a:t>– </a:t>
            </a:r>
            <a:r>
              <a:rPr lang="en-GB" sz="1600" dirty="0" smtClean="0">
                <a:latin typeface="Calibri" pitchFamily="34" charset="0"/>
              </a:rPr>
              <a:t>Describe </a:t>
            </a:r>
            <a:r>
              <a:rPr lang="en-GB" sz="1600" dirty="0">
                <a:latin typeface="Calibri" pitchFamily="34" charset="0"/>
              </a:rPr>
              <a:t>what </a:t>
            </a:r>
            <a:r>
              <a:rPr lang="en-GB" sz="1600" b="1" dirty="0" smtClean="0">
                <a:latin typeface="Calibri" pitchFamily="34" charset="0"/>
              </a:rPr>
              <a:t>email</a:t>
            </a:r>
            <a:r>
              <a:rPr lang="en-GB" sz="1600" dirty="0" smtClean="0">
                <a:latin typeface="Calibri" pitchFamily="34" charset="0"/>
              </a:rPr>
              <a:t> </a:t>
            </a:r>
            <a:r>
              <a:rPr lang="en-GB" sz="1600" b="1" dirty="0">
                <a:latin typeface="Calibri" pitchFamily="34" charset="0"/>
              </a:rPr>
              <a:t>servers</a:t>
            </a:r>
            <a:r>
              <a:rPr lang="en-GB" sz="1600" dirty="0">
                <a:latin typeface="Calibri" pitchFamily="34" charset="0"/>
              </a:rPr>
              <a:t> do and </a:t>
            </a:r>
            <a:r>
              <a:rPr lang="en-GB" sz="1600" dirty="0" smtClean="0">
                <a:latin typeface="Calibri" pitchFamily="34" charset="0"/>
              </a:rPr>
              <a:t>how they work.</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458345573"/>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Email Servers:</a:t>
                      </a:r>
                    </a:p>
                    <a:p>
                      <a:pPr marL="285750" indent="-285750">
                        <a:spcAft>
                          <a:spcPts val="600"/>
                        </a:spcAft>
                        <a:buFont typeface="Arial" panose="020B0604020202020204" pitchFamily="34" charset="0"/>
                        <a:buChar char="•"/>
                      </a:pPr>
                      <a:r>
                        <a:rPr lang="en-GB" sz="1400" dirty="0" smtClean="0">
                          <a:latin typeface="Calibri" pitchFamily="34" charset="0"/>
                        </a:rPr>
                        <a:t>E-mail is a great way to give your employees the means to collaborate and share information with co-workers, vendors, manufacturers and customers. </a:t>
                      </a:r>
                    </a:p>
                    <a:p>
                      <a:pPr marL="285750" indent="-285750">
                        <a:spcAft>
                          <a:spcPts val="600"/>
                        </a:spcAft>
                        <a:buFont typeface="Arial" panose="020B0604020202020204" pitchFamily="34" charset="0"/>
                        <a:buChar char="•"/>
                      </a:pPr>
                      <a:r>
                        <a:rPr lang="en-GB" sz="1400" dirty="0" smtClean="0">
                          <a:latin typeface="Calibri" pitchFamily="34" charset="0"/>
                        </a:rPr>
                        <a:t>A </a:t>
                      </a:r>
                      <a:r>
                        <a:rPr lang="en-GB" sz="1400" i="1" dirty="0" smtClean="0">
                          <a:latin typeface="Calibri" pitchFamily="34" charset="0"/>
                        </a:rPr>
                        <a:t>mail server is a server that handles the network’s e-mail needs. It is configured </a:t>
                      </a:r>
                      <a:r>
                        <a:rPr lang="en-GB" sz="1400" dirty="0" smtClean="0">
                          <a:latin typeface="Calibri" pitchFamily="34" charset="0"/>
                        </a:rPr>
                        <a:t>with e-mail server software, such as Microsoft Exchange Server. Exchange Server is designed to work with Microsoft Outlook. Most mail servers actually do much more than just send and receive electronic mail.</a:t>
                      </a:r>
                    </a:p>
                    <a:p>
                      <a:pPr marL="285750" indent="-285750">
                        <a:spcAft>
                          <a:spcPts val="600"/>
                        </a:spcAft>
                        <a:buFont typeface="Arial" panose="020B0604020202020204" pitchFamily="34" charset="0"/>
                        <a:buChar char="•"/>
                      </a:pPr>
                      <a:r>
                        <a:rPr lang="en-GB" sz="1400" dirty="0" smtClean="0">
                          <a:latin typeface="Calibri" pitchFamily="34" charset="0"/>
                        </a:rPr>
                        <a:t>A server application like Exchange Server will:</a:t>
                      </a:r>
                    </a:p>
                    <a:p>
                      <a:pPr marL="623888" lvl="1" indent="-285750">
                        <a:spcAft>
                          <a:spcPts val="600"/>
                        </a:spcAft>
                        <a:buFont typeface="Arial" panose="020B0604020202020204" pitchFamily="34" charset="0"/>
                        <a:buChar char="•"/>
                      </a:pPr>
                      <a:r>
                        <a:rPr lang="en-GB" sz="1400" dirty="0" smtClean="0">
                          <a:latin typeface="Calibri" pitchFamily="34" charset="0"/>
                        </a:rPr>
                        <a:t>Spam and virus filter through the emails</a:t>
                      </a:r>
                    </a:p>
                    <a:p>
                      <a:pPr marL="623888" lvl="1" indent="-285750">
                        <a:spcAft>
                          <a:spcPts val="600"/>
                        </a:spcAft>
                        <a:buFont typeface="Arial" panose="020B0604020202020204" pitchFamily="34" charset="0"/>
                        <a:buChar char="•"/>
                      </a:pPr>
                      <a:r>
                        <a:rPr lang="en-GB" sz="1400" dirty="0" smtClean="0">
                          <a:latin typeface="Calibri" pitchFamily="34" charset="0"/>
                        </a:rPr>
                        <a:t>Block DOS attacks</a:t>
                      </a:r>
                    </a:p>
                    <a:p>
                      <a:pPr marL="623888" lvl="1" indent="-285750">
                        <a:spcAft>
                          <a:spcPts val="600"/>
                        </a:spcAft>
                        <a:buFont typeface="Arial" panose="020B0604020202020204" pitchFamily="34" charset="0"/>
                        <a:buChar char="•"/>
                      </a:pPr>
                      <a:r>
                        <a:rPr lang="en-GB" sz="1400" dirty="0" smtClean="0">
                          <a:latin typeface="Calibri" pitchFamily="34" charset="0"/>
                        </a:rPr>
                        <a:t>Filter for swearwords</a:t>
                      </a:r>
                    </a:p>
                    <a:p>
                      <a:pPr marL="623888" lvl="1" indent="-285750">
                        <a:spcAft>
                          <a:spcPts val="600"/>
                        </a:spcAft>
                        <a:buFont typeface="Arial" panose="020B0604020202020204" pitchFamily="34" charset="0"/>
                        <a:buChar char="•"/>
                      </a:pPr>
                      <a:r>
                        <a:rPr lang="en-GB" sz="1400" dirty="0" smtClean="0">
                          <a:latin typeface="Calibri" pitchFamily="34" charset="0"/>
                        </a:rPr>
                        <a:t>Flag up erroneous or dangerous emails</a:t>
                      </a:r>
                    </a:p>
                    <a:p>
                      <a:pPr marL="623888" lvl="1" indent="-285750">
                        <a:spcAft>
                          <a:spcPts val="600"/>
                        </a:spcAft>
                        <a:buFont typeface="Arial" panose="020B0604020202020204" pitchFamily="34" charset="0"/>
                        <a:buChar char="•"/>
                      </a:pPr>
                      <a:r>
                        <a:rPr lang="en-GB" sz="1400" dirty="0" smtClean="0">
                          <a:latin typeface="Calibri" pitchFamily="34" charset="0"/>
                        </a:rPr>
                        <a:t>Process attachments, groups, reminders, and account information.</a:t>
                      </a:r>
                    </a:p>
                    <a:p>
                      <a:pPr marL="623888" lvl="1" indent="-285750">
                        <a:spcAft>
                          <a:spcPts val="600"/>
                        </a:spcAft>
                        <a:buFont typeface="Arial" panose="020B0604020202020204" pitchFamily="34" charset="0"/>
                        <a:buChar char="•"/>
                      </a:pPr>
                      <a:r>
                        <a:rPr lang="en-GB" sz="1400" dirty="0" smtClean="0">
                          <a:latin typeface="Calibri" pitchFamily="34" charset="0"/>
                        </a:rPr>
                        <a:t>Manage the email folder limits.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589175"/>
            <a:ext cx="139732" cy="1397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4501529"/>
            <a:ext cx="139732" cy="139732"/>
          </a:xfrm>
          <a:prstGeom prst="rect">
            <a:avLst/>
          </a:prstGeom>
        </p:spPr>
      </p:pic>
    </p:spTree>
    <p:extLst>
      <p:ext uri="{BB962C8B-B14F-4D97-AF65-F5344CB8AC3E}">
        <p14:creationId xmlns:p14="http://schemas.microsoft.com/office/powerpoint/2010/main" val="20791308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14 (P1.14)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772932366"/>
              </p:ext>
            </p:extLst>
          </p:nvPr>
        </p:nvGraphicFramePr>
        <p:xfrm>
          <a:off x="6408514" y="2685170"/>
          <a:ext cx="2411958" cy="26281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Internal and External servers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 of Internal and External servers with description of features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14 </a:t>
            </a:r>
            <a:r>
              <a:rPr lang="en-GB" sz="1600" dirty="0">
                <a:latin typeface="Calibri" pitchFamily="34" charset="0"/>
              </a:rPr>
              <a:t>– </a:t>
            </a:r>
            <a:r>
              <a:rPr lang="en-GB" sz="1600" dirty="0" smtClean="0">
                <a:latin typeface="Calibri" pitchFamily="34" charset="0"/>
              </a:rPr>
              <a:t>Describe the </a:t>
            </a:r>
            <a:r>
              <a:rPr lang="en-GB" sz="1600" b="1" dirty="0" smtClean="0">
                <a:latin typeface="Calibri" pitchFamily="34" charset="0"/>
              </a:rPr>
              <a:t>functions</a:t>
            </a:r>
            <a:r>
              <a:rPr lang="en-GB" sz="1600" dirty="0" smtClean="0">
                <a:latin typeface="Calibri" pitchFamily="34" charset="0"/>
              </a:rPr>
              <a:t> of internal and </a:t>
            </a:r>
            <a:r>
              <a:rPr lang="en-GB" sz="1600" dirty="0">
                <a:latin typeface="Calibri" pitchFamily="34" charset="0"/>
              </a:rPr>
              <a:t>external server </a:t>
            </a:r>
            <a:r>
              <a:rPr lang="en-GB" sz="1600" dirty="0" smtClean="0">
                <a:latin typeface="Calibri" pitchFamily="34" charset="0"/>
              </a:rPr>
              <a:t>provision, with </a:t>
            </a:r>
            <a:r>
              <a:rPr lang="en-GB" sz="1600" b="1" dirty="0" smtClean="0">
                <a:latin typeface="Calibri" pitchFamily="34" charset="0"/>
              </a:rPr>
              <a:t>examples</a:t>
            </a:r>
            <a:r>
              <a:rPr lang="en-GB" sz="1600" dirty="0" smtClean="0">
                <a:latin typeface="Calibri" pitchFamily="34" charset="0"/>
              </a:rPr>
              <a:t>.</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032521922"/>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Functions of Internal and External Email Servers:</a:t>
                      </a:r>
                    </a:p>
                    <a:p>
                      <a:pPr marL="285750" indent="-285750">
                        <a:spcAft>
                          <a:spcPts val="600"/>
                        </a:spcAft>
                        <a:buFont typeface="Arial" panose="020B0604020202020204" pitchFamily="34" charset="0"/>
                        <a:buChar char="•"/>
                      </a:pPr>
                      <a:r>
                        <a:rPr lang="en-GB" sz="1400" dirty="0" smtClean="0">
                          <a:latin typeface="Calibri" pitchFamily="34" charset="0"/>
                        </a:rPr>
                        <a:t>Email servers work on two levels, Pop3 and SMTP, or incoming and outgoing connections. Once an email is sent to a registered company and the server receives it through the ISP, the email server will then process the email through a content filter and pass it on to the relevant internal email address.</a:t>
                      </a:r>
                    </a:p>
                    <a:p>
                      <a:pPr marL="285750" indent="-285750">
                        <a:spcAft>
                          <a:spcPts val="600"/>
                        </a:spcAft>
                        <a:buFont typeface="Arial" panose="020B0604020202020204" pitchFamily="34" charset="0"/>
                        <a:buChar char="•"/>
                      </a:pPr>
                      <a:r>
                        <a:rPr lang="en-GB" sz="1400" dirty="0" smtClean="0">
                          <a:latin typeface="Calibri" pitchFamily="34" charset="0"/>
                        </a:rPr>
                        <a:t>All sorts of actions happen between the receiving and arriving, such as address redirection, filtering, content management, email box size management, priority management, delivery and distribution management, backup storage and data logging. This is taken care of by the email server.</a:t>
                      </a:r>
                    </a:p>
                    <a:p>
                      <a:pPr marL="285750" indent="-285750">
                        <a:spcAft>
                          <a:spcPts val="600"/>
                        </a:spcAft>
                        <a:buFont typeface="Arial" panose="020B0604020202020204" pitchFamily="34" charset="0"/>
                        <a:buChar char="•"/>
                      </a:pPr>
                      <a:r>
                        <a:rPr lang="en-GB" sz="1400" dirty="0" smtClean="0">
                          <a:latin typeface="Calibri" pitchFamily="34" charset="0"/>
                        </a:rPr>
                        <a:t>Similarly an online server like </a:t>
                      </a:r>
                      <a:r>
                        <a:rPr lang="en-GB" sz="1400" dirty="0" smtClean="0">
                          <a:latin typeface="Calibri" pitchFamily="34" charset="0"/>
                          <a:hlinkClick r:id="rId5"/>
                        </a:rPr>
                        <a:t>IceWarp</a:t>
                      </a:r>
                      <a:r>
                        <a:rPr lang="en-GB" sz="1400" dirty="0" smtClean="0">
                          <a:latin typeface="Calibri" pitchFamily="34" charset="0"/>
                        </a:rPr>
                        <a:t> manages some of these tasks, for a fee. The service they provide depends on the user needs and the annual subscription. This is one step away from Cloud Computing which is more interactive but in the 10 years of development the professionalism and customisation of the online email providers has put them on a par with offline providers, except for the individualisation.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221088"/>
            <a:ext cx="139732" cy="139732"/>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820" y="5133442"/>
            <a:ext cx="139732" cy="139732"/>
          </a:xfrm>
          <a:prstGeom prst="rect">
            <a:avLst/>
          </a:prstGeom>
        </p:spPr>
      </p:pic>
    </p:spTree>
    <p:extLst>
      <p:ext uri="{BB962C8B-B14F-4D97-AF65-F5344CB8AC3E}">
        <p14:creationId xmlns:p14="http://schemas.microsoft.com/office/powerpoint/2010/main" val="318700045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15 (P1.15)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055376547"/>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Proxy Server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Diagram to Illustrate how Proxy Servers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Describe how Proxies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15 </a:t>
            </a:r>
            <a:r>
              <a:rPr lang="en-GB" sz="1600" dirty="0">
                <a:latin typeface="Calibri" pitchFamily="34" charset="0"/>
              </a:rPr>
              <a:t>– </a:t>
            </a:r>
            <a:r>
              <a:rPr lang="en-GB" sz="1600" dirty="0" smtClean="0">
                <a:latin typeface="Calibri" pitchFamily="34" charset="0"/>
              </a:rPr>
              <a:t>Describe, with evidence, </a:t>
            </a:r>
            <a:r>
              <a:rPr lang="en-GB" sz="1600" dirty="0">
                <a:latin typeface="Calibri" pitchFamily="34" charset="0"/>
              </a:rPr>
              <a:t>what </a:t>
            </a:r>
            <a:r>
              <a:rPr lang="en-GB" sz="1600" b="1" dirty="0" smtClean="0">
                <a:latin typeface="Calibri" pitchFamily="34" charset="0"/>
              </a:rPr>
              <a:t>proxy servers</a:t>
            </a:r>
            <a:r>
              <a:rPr lang="en-GB" sz="1600" dirty="0" smtClean="0">
                <a:latin typeface="Calibri" pitchFamily="34" charset="0"/>
              </a:rPr>
              <a:t> </a:t>
            </a:r>
            <a:r>
              <a:rPr lang="en-GB" sz="1600" dirty="0">
                <a:latin typeface="Calibri" pitchFamily="34" charset="0"/>
              </a:rPr>
              <a:t>do and </a:t>
            </a:r>
            <a:r>
              <a:rPr lang="en-GB" sz="1600" dirty="0" smtClean="0">
                <a:latin typeface="Calibri" pitchFamily="34" charset="0"/>
              </a:rPr>
              <a:t>how they work.</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4164065651"/>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Proxy Servers:</a:t>
                      </a:r>
                    </a:p>
                    <a:p>
                      <a:pPr marL="285750" indent="-285750">
                        <a:spcAft>
                          <a:spcPts val="600"/>
                        </a:spcAft>
                        <a:buFont typeface="Arial" panose="020B0604020202020204" pitchFamily="34" charset="0"/>
                        <a:buChar char="•"/>
                      </a:pPr>
                      <a:r>
                        <a:rPr lang="en-GB" sz="1400" dirty="0" smtClean="0">
                          <a:latin typeface="Calibri" pitchFamily="34" charset="0"/>
                        </a:rPr>
                        <a:t>In computer networks, a proxy server is a server (a computer system or an application) that acts as an intermediary for requests from clients seeking resources from other servers. A client connects to the proxy server, requesting some service, such as a file, connection, web page, or other resource available from a different server and the proxy server evaluates the request as a way to simplify and control its complexity.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027" name="Picture 3"/>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6589" t="32993" r="54455" b="26249"/>
          <a:stretch/>
        </p:blipFill>
        <p:spPr bwMode="auto">
          <a:xfrm>
            <a:off x="2079594" y="4495103"/>
            <a:ext cx="2420398" cy="1915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spTree>
    <p:extLst>
      <p:ext uri="{BB962C8B-B14F-4D97-AF65-F5344CB8AC3E}">
        <p14:creationId xmlns:p14="http://schemas.microsoft.com/office/powerpoint/2010/main" val="258003736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Proxy Servers…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5401479"/>
          </a:xfrm>
          <a:prstGeom prst="rect">
            <a:avLst/>
          </a:prstGeom>
        </p:spPr>
        <p:txBody>
          <a:bodyPr wrap="square">
            <a:spAutoFit/>
          </a:bodyPr>
          <a:lstStyle/>
          <a:p>
            <a:pPr>
              <a:spcAft>
                <a:spcPts val="600"/>
              </a:spcAft>
            </a:pPr>
            <a:r>
              <a:rPr lang="en-GB" sz="1400" b="1" dirty="0" smtClean="0">
                <a:latin typeface="Calibri" pitchFamily="34" charset="0"/>
              </a:rPr>
              <a:t>Proxy Servers</a:t>
            </a:r>
          </a:p>
          <a:p>
            <a:pPr marL="285750" indent="-285750">
              <a:spcAft>
                <a:spcPts val="600"/>
              </a:spcAft>
              <a:buFont typeface="Arial" panose="020B0604020202020204" pitchFamily="34" charset="0"/>
              <a:buChar char="•"/>
            </a:pPr>
            <a:r>
              <a:rPr lang="en-GB" sz="1400" dirty="0">
                <a:latin typeface="Calibri" pitchFamily="34" charset="0"/>
              </a:rPr>
              <a:t>A proxy server (or Application Gateway) is a server that sits between a client computer and a real server. The proxy server intercepts packets that are intended for the real server and processes them. The proxy server can examine the packet and decide to pass it on to the real server, or it can reject the packet. Or the proxy server may be able to respond to the packet itself, without involving the real server at all.</a:t>
            </a:r>
          </a:p>
          <a:p>
            <a:pPr marL="285750" indent="-285750">
              <a:spcAft>
                <a:spcPts val="600"/>
              </a:spcAft>
              <a:buFont typeface="Arial" panose="020B0604020202020204" pitchFamily="34" charset="0"/>
              <a:buChar char="•"/>
            </a:pPr>
            <a:r>
              <a:rPr lang="en-GB" sz="1400" dirty="0">
                <a:latin typeface="Calibri" pitchFamily="34" charset="0"/>
              </a:rPr>
              <a:t>For example, Web proxies often store copies of commonly used Web pages in a local cache. When a user requests a Web page from a remote Web server, the proxy server intercepts the request and checks to see whether it already has a copy of the page in its cache. If so, the Web proxy returns the page directly to the user. If not, the proxy passes the request on to the real server</a:t>
            </a:r>
            <a:r>
              <a:rPr lang="en-GB" sz="1400" dirty="0" smtClean="0">
                <a:latin typeface="Calibri" pitchFamily="34" charset="0"/>
              </a:rPr>
              <a:t>.</a:t>
            </a:r>
          </a:p>
          <a:p>
            <a:pPr marL="285750" indent="-285750">
              <a:spcAft>
                <a:spcPts val="600"/>
              </a:spcAft>
              <a:buFont typeface="Arial" panose="020B0604020202020204" pitchFamily="34" charset="0"/>
              <a:buChar char="•"/>
            </a:pPr>
            <a:r>
              <a:rPr lang="en-GB" sz="1400" dirty="0" smtClean="0">
                <a:latin typeface="Calibri" pitchFamily="34" charset="0"/>
              </a:rPr>
              <a:t>A </a:t>
            </a:r>
            <a:r>
              <a:rPr lang="en-GB" sz="1400" dirty="0">
                <a:latin typeface="Calibri" pitchFamily="34" charset="0"/>
              </a:rPr>
              <a:t>proxy server has a variety of potential purposes, including:</a:t>
            </a:r>
          </a:p>
          <a:p>
            <a:pPr marL="628650" indent="-285750">
              <a:spcAft>
                <a:spcPts val="600"/>
              </a:spcAft>
              <a:buFont typeface="Arial" panose="020B0604020202020204" pitchFamily="34" charset="0"/>
              <a:buChar char="•"/>
            </a:pPr>
            <a:r>
              <a:rPr lang="en-GB" sz="1400" dirty="0">
                <a:latin typeface="Calibri" pitchFamily="34" charset="0"/>
              </a:rPr>
              <a:t>To keep machines behind it anonymous, mainly for security.</a:t>
            </a:r>
          </a:p>
          <a:p>
            <a:pPr marL="628650" indent="-285750">
              <a:spcAft>
                <a:spcPts val="600"/>
              </a:spcAft>
              <a:buFont typeface="Arial" panose="020B0604020202020204" pitchFamily="34" charset="0"/>
              <a:buChar char="•"/>
            </a:pPr>
            <a:r>
              <a:rPr lang="en-GB" sz="1400" dirty="0">
                <a:latin typeface="Calibri" pitchFamily="34" charset="0"/>
              </a:rPr>
              <a:t>To speed up access to resources (using caching).</a:t>
            </a:r>
          </a:p>
          <a:p>
            <a:pPr marL="628650" indent="-285750">
              <a:spcAft>
                <a:spcPts val="600"/>
              </a:spcAft>
              <a:buFont typeface="Arial" panose="020B0604020202020204" pitchFamily="34" charset="0"/>
              <a:buChar char="•"/>
            </a:pPr>
            <a:r>
              <a:rPr lang="en-GB" sz="1400" dirty="0">
                <a:latin typeface="Calibri" pitchFamily="34" charset="0"/>
              </a:rPr>
              <a:t>To log / audit usage, e.g. to provide company employee Internet usage reporting.</a:t>
            </a:r>
          </a:p>
          <a:p>
            <a:pPr marL="628650" indent="-285750">
              <a:spcAft>
                <a:spcPts val="600"/>
              </a:spcAft>
              <a:buFont typeface="Arial" panose="020B0604020202020204" pitchFamily="34" charset="0"/>
              <a:buChar char="•"/>
            </a:pPr>
            <a:r>
              <a:rPr lang="en-GB" sz="1400" dirty="0">
                <a:latin typeface="Calibri" pitchFamily="34" charset="0"/>
              </a:rPr>
              <a:t>To scan transmitted content for malware before delivery.</a:t>
            </a:r>
          </a:p>
          <a:p>
            <a:pPr marL="628650" indent="-285750">
              <a:spcAft>
                <a:spcPts val="600"/>
              </a:spcAft>
              <a:buFont typeface="Arial" panose="020B0604020202020204" pitchFamily="34" charset="0"/>
              <a:buChar char="•"/>
            </a:pPr>
            <a:r>
              <a:rPr lang="en-GB" sz="1400" dirty="0">
                <a:latin typeface="Calibri" pitchFamily="34" charset="0"/>
              </a:rPr>
              <a:t>To scan outbound content, e.g., for data loss prevention.</a:t>
            </a:r>
          </a:p>
          <a:p>
            <a:pPr marL="628650" indent="-285750">
              <a:spcAft>
                <a:spcPts val="600"/>
              </a:spcAft>
              <a:buFont typeface="Arial" panose="020B0604020202020204" pitchFamily="34" charset="0"/>
              <a:buChar char="•"/>
            </a:pPr>
            <a:r>
              <a:rPr lang="en-GB" sz="1400" dirty="0">
                <a:latin typeface="Calibri" pitchFamily="34" charset="0"/>
              </a:rPr>
              <a:t>To bypass website restrictions at work</a:t>
            </a:r>
            <a:r>
              <a:rPr lang="en-GB" sz="1400" dirty="0" smtClean="0">
                <a:latin typeface="Calibri" pitchFamily="34" charset="0"/>
              </a:rPr>
              <a:t>.</a:t>
            </a:r>
          </a:p>
          <a:p>
            <a:pPr>
              <a:spcAft>
                <a:spcPts val="600"/>
              </a:spcAft>
            </a:pPr>
            <a:r>
              <a:rPr lang="en-GB" sz="1400" b="1" dirty="0" smtClean="0">
                <a:latin typeface="Calibri" pitchFamily="34" charset="0"/>
              </a:rPr>
              <a:t>Types of Proxy Servers:</a:t>
            </a:r>
          </a:p>
          <a:p>
            <a:pPr marL="285750" indent="-285750">
              <a:spcAft>
                <a:spcPts val="600"/>
              </a:spcAft>
              <a:buFont typeface="Arial" panose="020B0604020202020204" pitchFamily="34" charset="0"/>
              <a:buChar char="•"/>
            </a:pPr>
            <a:r>
              <a:rPr lang="en-GB" sz="1400" dirty="0" smtClean="0">
                <a:latin typeface="Calibri" pitchFamily="34" charset="0"/>
              </a:rPr>
              <a:t>Gateway</a:t>
            </a:r>
          </a:p>
          <a:p>
            <a:pPr marL="285750" indent="-285750">
              <a:spcAft>
                <a:spcPts val="600"/>
              </a:spcAft>
              <a:buFont typeface="Arial" panose="020B0604020202020204" pitchFamily="34" charset="0"/>
              <a:buChar char="•"/>
            </a:pPr>
            <a:r>
              <a:rPr lang="en-GB" sz="1400" dirty="0" smtClean="0">
                <a:latin typeface="Calibri" pitchFamily="34" charset="0"/>
              </a:rPr>
              <a:t>Forward</a:t>
            </a:r>
          </a:p>
          <a:p>
            <a:pPr marL="285750" indent="-285750">
              <a:spcAft>
                <a:spcPts val="600"/>
              </a:spcAft>
              <a:buFont typeface="Arial" panose="020B0604020202020204" pitchFamily="34" charset="0"/>
              <a:buChar char="•"/>
            </a:pPr>
            <a:r>
              <a:rPr lang="en-GB" sz="1400" dirty="0" smtClean="0">
                <a:latin typeface="Calibri" pitchFamily="34" charset="0"/>
              </a:rPr>
              <a:t>Reverse</a:t>
            </a:r>
          </a:p>
        </p:txBody>
      </p:sp>
    </p:spTree>
    <p:extLst>
      <p:ext uri="{BB962C8B-B14F-4D97-AF65-F5344CB8AC3E}">
        <p14:creationId xmlns:p14="http://schemas.microsoft.com/office/powerpoint/2010/main" val="3180819451"/>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16 (P1.16)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343671716"/>
              </p:ext>
            </p:extLst>
          </p:nvPr>
        </p:nvGraphicFramePr>
        <p:xfrm>
          <a:off x="6408514" y="2685170"/>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Types of Proxy Servers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How each Server Works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16 </a:t>
            </a:r>
            <a:r>
              <a:rPr lang="en-GB" sz="1600" dirty="0">
                <a:latin typeface="Calibri" pitchFamily="34" charset="0"/>
              </a:rPr>
              <a:t>– </a:t>
            </a:r>
            <a:r>
              <a:rPr lang="en-GB" sz="1600" dirty="0" smtClean="0">
                <a:latin typeface="Calibri" pitchFamily="34" charset="0"/>
              </a:rPr>
              <a:t>Describe the </a:t>
            </a:r>
            <a:r>
              <a:rPr lang="en-GB" sz="1600" b="1" dirty="0" smtClean="0">
                <a:latin typeface="Calibri" pitchFamily="34" charset="0"/>
              </a:rPr>
              <a:t>types</a:t>
            </a:r>
            <a:r>
              <a:rPr lang="en-GB" sz="1600" dirty="0" smtClean="0">
                <a:latin typeface="Calibri" pitchFamily="34" charset="0"/>
              </a:rPr>
              <a:t> of proxy</a:t>
            </a:r>
            <a:r>
              <a:rPr lang="en-GB" sz="1600" b="1" dirty="0" smtClean="0">
                <a:latin typeface="Calibri" pitchFamily="34" charset="0"/>
              </a:rPr>
              <a:t> </a:t>
            </a:r>
            <a:r>
              <a:rPr lang="en-GB" sz="1600" dirty="0" smtClean="0">
                <a:latin typeface="Calibri" pitchFamily="34" charset="0"/>
              </a:rPr>
              <a:t>servers and how they work.</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519624094"/>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Types of Proxy Servers:</a:t>
                      </a:r>
                    </a:p>
                    <a:p>
                      <a:pPr marL="285750" indent="-285750">
                        <a:spcAft>
                          <a:spcPts val="600"/>
                        </a:spcAft>
                        <a:buFont typeface="Arial" panose="020B0604020202020204" pitchFamily="34" charset="0"/>
                        <a:buChar char="•"/>
                      </a:pPr>
                      <a:r>
                        <a:rPr lang="en-GB" sz="1400" b="1" dirty="0" smtClean="0">
                          <a:latin typeface="Calibri" pitchFamily="34" charset="0"/>
                        </a:rPr>
                        <a:t>Gateway</a:t>
                      </a:r>
                      <a:r>
                        <a:rPr lang="en-GB" sz="1400" b="1" baseline="0" dirty="0" smtClean="0">
                          <a:latin typeface="Calibri" pitchFamily="34" charset="0"/>
                        </a:rPr>
                        <a:t> Proxy</a:t>
                      </a:r>
                      <a:r>
                        <a:rPr lang="en-GB" sz="1400" baseline="0" dirty="0" smtClean="0">
                          <a:latin typeface="Calibri" pitchFamily="34" charset="0"/>
                        </a:rPr>
                        <a:t/>
                      </a:r>
                      <a:br>
                        <a:rPr lang="en-GB" sz="1400" baseline="0" dirty="0" smtClean="0">
                          <a:latin typeface="Calibri" pitchFamily="34" charset="0"/>
                        </a:rPr>
                      </a:br>
                      <a:r>
                        <a:rPr lang="en-GB" sz="1400" dirty="0" smtClean="0">
                          <a:latin typeface="Calibri" pitchFamily="34" charset="0"/>
                        </a:rPr>
                        <a:t>A proxy server that passes requests and responses unmodified is usually called a gateway or sometimes a </a:t>
                      </a:r>
                      <a:r>
                        <a:rPr lang="en-GB" sz="1400" dirty="0" err="1" smtClean="0">
                          <a:latin typeface="Calibri" pitchFamily="34" charset="0"/>
                        </a:rPr>
                        <a:t>tunneling</a:t>
                      </a:r>
                      <a:r>
                        <a:rPr lang="en-GB" sz="1400" dirty="0" smtClean="0">
                          <a:latin typeface="Calibri" pitchFamily="34" charset="0"/>
                        </a:rPr>
                        <a:t> proxy.</a:t>
                      </a:r>
                    </a:p>
                    <a:p>
                      <a:pPr marL="285750" indent="-285750">
                        <a:spcAft>
                          <a:spcPts val="600"/>
                        </a:spcAft>
                        <a:buFont typeface="Arial" panose="020B0604020202020204" pitchFamily="34" charset="0"/>
                        <a:buChar char="•"/>
                      </a:pPr>
                      <a:r>
                        <a:rPr lang="en-GB" sz="1400" b="1" dirty="0" smtClean="0">
                          <a:latin typeface="Calibri" pitchFamily="34" charset="0"/>
                        </a:rPr>
                        <a:t>Forward</a:t>
                      </a:r>
                      <a:r>
                        <a:rPr lang="en-GB" sz="1400" b="1" baseline="0" dirty="0" smtClean="0">
                          <a:latin typeface="Calibri" pitchFamily="34" charset="0"/>
                        </a:rPr>
                        <a:t> Proxy</a:t>
                      </a:r>
                      <a:r>
                        <a:rPr lang="en-GB" sz="1400" baseline="0" dirty="0" smtClean="0">
                          <a:latin typeface="Calibri" pitchFamily="34" charset="0"/>
                        </a:rPr>
                        <a:t/>
                      </a:r>
                      <a:br>
                        <a:rPr lang="en-GB" sz="1400" baseline="0" dirty="0" smtClean="0">
                          <a:latin typeface="Calibri" pitchFamily="34" charset="0"/>
                        </a:rPr>
                      </a:br>
                      <a:r>
                        <a:rPr lang="en-GB" sz="1400" dirty="0" smtClean="0">
                          <a:latin typeface="Calibri" pitchFamily="34" charset="0"/>
                        </a:rPr>
                        <a:t>A forward proxy is a proxy that takes</a:t>
                      </a:r>
                      <a:r>
                        <a:rPr lang="en-GB" sz="1400" baseline="0" dirty="0" smtClean="0">
                          <a:latin typeface="Calibri" pitchFamily="34" charset="0"/>
                        </a:rPr>
                        <a:t> requests from the internal network and then passes them on to the Internet.</a:t>
                      </a:r>
                      <a:r>
                        <a:rPr lang="en-GB" sz="1400" dirty="0" smtClean="0">
                          <a:latin typeface="Calibri" pitchFamily="34" charset="0"/>
                        </a:rPr>
                        <a:t> </a:t>
                      </a:r>
                    </a:p>
                    <a:p>
                      <a:pPr marL="285750" indent="-285750">
                        <a:spcAft>
                          <a:spcPts val="600"/>
                        </a:spcAft>
                        <a:buFont typeface="Arial" panose="020B0604020202020204" pitchFamily="34" charset="0"/>
                        <a:buChar char="•"/>
                      </a:pPr>
                      <a:r>
                        <a:rPr lang="en-GB" sz="1400" b="1" dirty="0" smtClean="0">
                          <a:latin typeface="Calibri" pitchFamily="34" charset="0"/>
                        </a:rPr>
                        <a:t>Open Proxy</a:t>
                      </a:r>
                      <a:br>
                        <a:rPr lang="en-GB" sz="1400" b="1" dirty="0" smtClean="0">
                          <a:latin typeface="Calibri" pitchFamily="34" charset="0"/>
                        </a:rPr>
                      </a:br>
                      <a:r>
                        <a:rPr lang="en-GB" sz="1400" dirty="0" smtClean="0">
                          <a:latin typeface="Calibri" pitchFamily="34" charset="0"/>
                        </a:rPr>
                        <a:t>Open proxies forward information to and from anywhere on</a:t>
                      </a:r>
                      <a:r>
                        <a:rPr lang="en-GB" sz="1400" baseline="0" dirty="0" smtClean="0">
                          <a:latin typeface="Calibri" pitchFamily="34" charset="0"/>
                        </a:rPr>
                        <a:t> the Internet. An anonymous open proxy allows users to conceal their IP address while browsing the Web, but can be tricked into revealing itself.</a:t>
                      </a:r>
                      <a:endParaRPr lang="en-GB" sz="1400" dirty="0" smtClean="0">
                        <a:latin typeface="Calibri" pitchFamily="34" charset="0"/>
                      </a:endParaRPr>
                    </a:p>
                    <a:p>
                      <a:pPr marL="285750" indent="-285750">
                        <a:spcAft>
                          <a:spcPts val="600"/>
                        </a:spcAft>
                        <a:buFont typeface="Arial" panose="020B0604020202020204" pitchFamily="34" charset="0"/>
                        <a:buChar char="•"/>
                      </a:pPr>
                      <a:r>
                        <a:rPr lang="en-GB" sz="1400" b="1" dirty="0" smtClean="0">
                          <a:latin typeface="Calibri" pitchFamily="34" charset="0"/>
                        </a:rPr>
                        <a:t>Reverse Proxy</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A reverse proxy takes requests from the Internet</a:t>
                      </a:r>
                      <a:r>
                        <a:rPr lang="en-GB" sz="1400" baseline="0" dirty="0" smtClean="0">
                          <a:latin typeface="Calibri" pitchFamily="34" charset="0"/>
                        </a:rPr>
                        <a:t> and forwards them to servers in the internal network. Those making the requests often do not know that the internal network exists. A reverse p</a:t>
                      </a:r>
                      <a:r>
                        <a:rPr lang="en-GB" sz="1400" dirty="0" smtClean="0">
                          <a:latin typeface="Calibri" pitchFamily="34" charset="0"/>
                        </a:rPr>
                        <a:t>roxy</a:t>
                      </a:r>
                      <a:r>
                        <a:rPr lang="en-GB" sz="1400" baseline="0" dirty="0" smtClean="0">
                          <a:latin typeface="Calibri" pitchFamily="34" charset="0"/>
                        </a:rPr>
                        <a:t> can help </a:t>
                      </a:r>
                      <a:r>
                        <a:rPr lang="en-GB" sz="1400" dirty="0" smtClean="0">
                          <a:latin typeface="Calibri" pitchFamily="34" charset="0"/>
                        </a:rPr>
                        <a:t> protect access to servers on a private network, improve encryption and</a:t>
                      </a:r>
                      <a:r>
                        <a:rPr lang="en-GB" sz="1400" baseline="0" dirty="0" smtClean="0">
                          <a:latin typeface="Calibri" pitchFamily="34" charset="0"/>
                        </a:rPr>
                        <a:t> </a:t>
                      </a:r>
                      <a:r>
                        <a:rPr lang="en-GB" sz="1400" dirty="0" smtClean="0">
                          <a:latin typeface="Calibri" pitchFamily="34" charset="0"/>
                        </a:rPr>
                        <a:t>security.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793324"/>
            <a:ext cx="139732" cy="1397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4509120"/>
            <a:ext cx="139732" cy="139732"/>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5425000"/>
            <a:ext cx="139732" cy="139732"/>
          </a:xfrm>
          <a:prstGeom prst="rect">
            <a:avLst/>
          </a:prstGeom>
        </p:spPr>
      </p:pic>
    </p:spTree>
    <p:extLst>
      <p:ext uri="{BB962C8B-B14F-4D97-AF65-F5344CB8AC3E}">
        <p14:creationId xmlns:p14="http://schemas.microsoft.com/office/powerpoint/2010/main" val="8791079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Types of Proxy Servers…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4108817"/>
          </a:xfrm>
          <a:prstGeom prst="rect">
            <a:avLst/>
          </a:prstGeom>
        </p:spPr>
        <p:txBody>
          <a:bodyPr wrap="square">
            <a:spAutoFit/>
          </a:bodyPr>
          <a:lstStyle/>
          <a:p>
            <a:pPr>
              <a:spcAft>
                <a:spcPts val="600"/>
              </a:spcAft>
            </a:pPr>
            <a:r>
              <a:rPr lang="en-GB" sz="1400" b="1" dirty="0" smtClean="0">
                <a:latin typeface="Calibri" pitchFamily="34" charset="0"/>
              </a:rPr>
              <a:t>Types of Proxy Servers:</a:t>
            </a:r>
          </a:p>
          <a:p>
            <a:pPr marL="285750" indent="-285750">
              <a:spcAft>
                <a:spcPts val="600"/>
              </a:spcAft>
              <a:buFont typeface="Arial" panose="020B0604020202020204" pitchFamily="34" charset="0"/>
              <a:buChar char="•"/>
            </a:pPr>
            <a:r>
              <a:rPr lang="en-GB" sz="1400" dirty="0" smtClean="0">
                <a:latin typeface="Calibri" pitchFamily="34" charset="0"/>
              </a:rPr>
              <a:t>Forward Proxy</a:t>
            </a:r>
          </a:p>
          <a:p>
            <a:pPr marL="285750" indent="-285750">
              <a:spcAft>
                <a:spcPts val="600"/>
              </a:spcAft>
              <a:buFont typeface="Arial" panose="020B0604020202020204" pitchFamily="34" charset="0"/>
              <a:buChar char="•"/>
            </a:pPr>
            <a:endParaRPr lang="en-GB" sz="1400" dirty="0">
              <a:latin typeface="Calibri" pitchFamily="34" charset="0"/>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marL="285750" indent="-285750">
              <a:spcAft>
                <a:spcPts val="600"/>
              </a:spcAft>
              <a:buFont typeface="Arial" panose="020B0604020202020204" pitchFamily="34" charset="0"/>
              <a:buChar char="•"/>
            </a:pPr>
            <a:endParaRPr lang="en-GB" sz="1400" dirty="0">
              <a:latin typeface="Calibri" pitchFamily="34" charset="0"/>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marL="285750" indent="-285750">
              <a:spcAft>
                <a:spcPts val="600"/>
              </a:spcAft>
              <a:buFont typeface="Arial" panose="020B0604020202020204" pitchFamily="34" charset="0"/>
              <a:buChar char="•"/>
            </a:pPr>
            <a:r>
              <a:rPr lang="en-GB" sz="1400" dirty="0" smtClean="0">
                <a:latin typeface="Calibri" pitchFamily="34" charset="0"/>
              </a:rPr>
              <a:t>Open Proxy</a:t>
            </a:r>
          </a:p>
          <a:p>
            <a:pPr marL="285750" indent="-285750">
              <a:spcAft>
                <a:spcPts val="600"/>
              </a:spcAft>
              <a:buFont typeface="Arial" panose="020B0604020202020204" pitchFamily="34" charset="0"/>
              <a:buChar char="•"/>
            </a:pPr>
            <a:endParaRPr lang="en-GB" sz="1400" dirty="0">
              <a:latin typeface="Calibri" pitchFamily="34" charset="0"/>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marL="285750" indent="-285750">
              <a:spcAft>
                <a:spcPts val="600"/>
              </a:spcAft>
              <a:buFont typeface="Arial" panose="020B0604020202020204" pitchFamily="34" charset="0"/>
              <a:buChar char="•"/>
            </a:pPr>
            <a:endParaRPr lang="en-GB" sz="1400" dirty="0">
              <a:latin typeface="Calibri" pitchFamily="34" charset="0"/>
            </a:endParaRPr>
          </a:p>
          <a:p>
            <a:pPr marL="285750" indent="-285750">
              <a:spcAft>
                <a:spcPts val="600"/>
              </a:spcAft>
              <a:buFont typeface="Arial" panose="020B0604020202020204" pitchFamily="34" charset="0"/>
              <a:buChar char="•"/>
            </a:pPr>
            <a:endParaRPr lang="en-GB" sz="1400" dirty="0" smtClean="0">
              <a:latin typeface="Calibri" pitchFamily="34" charset="0"/>
            </a:endParaRPr>
          </a:p>
          <a:p>
            <a:pPr marL="285750" indent="-285750">
              <a:spcAft>
                <a:spcPts val="600"/>
              </a:spcAft>
              <a:buFont typeface="Arial" panose="020B0604020202020204" pitchFamily="34" charset="0"/>
              <a:buChar char="•"/>
            </a:pPr>
            <a:endParaRPr lang="en-GB" sz="1050" dirty="0" smtClean="0">
              <a:latin typeface="Calibri" pitchFamily="34" charset="0"/>
            </a:endParaRPr>
          </a:p>
          <a:p>
            <a:pPr marL="285750" indent="-285750">
              <a:spcAft>
                <a:spcPts val="600"/>
              </a:spcAft>
              <a:buFont typeface="Arial" panose="020B0604020202020204" pitchFamily="34" charset="0"/>
              <a:buChar char="•"/>
            </a:pPr>
            <a:r>
              <a:rPr lang="en-GB" sz="1400" dirty="0" smtClean="0">
                <a:latin typeface="Calibri" pitchFamily="34" charset="0"/>
              </a:rPr>
              <a:t>Reverse</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985" t="42270" r="53808" b="39981"/>
          <a:stretch/>
        </p:blipFill>
        <p:spPr bwMode="auto">
          <a:xfrm>
            <a:off x="552599" y="1844824"/>
            <a:ext cx="4060383" cy="1298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5781" t="53287" r="53623" b="31157"/>
          <a:stretch/>
        </p:blipFill>
        <p:spPr bwMode="auto">
          <a:xfrm>
            <a:off x="600099" y="3573016"/>
            <a:ext cx="3980853" cy="11379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15591" t="42551" r="53433" b="39654"/>
          <a:stretch/>
        </p:blipFill>
        <p:spPr bwMode="auto">
          <a:xfrm>
            <a:off x="575177" y="5271889"/>
            <a:ext cx="4030422" cy="1301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Table 10"/>
          <p:cNvGraphicFramePr>
            <a:graphicFrameLocks noGrp="1"/>
          </p:cNvGraphicFramePr>
          <p:nvPr>
            <p:extLst>
              <p:ext uri="{D42A27DB-BD31-4B8C-83A1-F6EECF244321}">
                <p14:modId xmlns:p14="http://schemas.microsoft.com/office/powerpoint/2010/main" val="97156231"/>
              </p:ext>
            </p:extLst>
          </p:nvPr>
        </p:nvGraphicFramePr>
        <p:xfrm>
          <a:off x="4932040" y="1772816"/>
          <a:ext cx="3747219" cy="4084320"/>
        </p:xfrm>
        <a:graphic>
          <a:graphicData uri="http://schemas.openxmlformats.org/drawingml/2006/table">
            <a:tbl>
              <a:tblPr firstRow="1" bandRow="1">
                <a:tableStyleId>{2D5ABB26-0587-4C30-8999-92F81FD0307C}</a:tableStyleId>
              </a:tblPr>
              <a:tblGrid>
                <a:gridCol w="3747219"/>
              </a:tblGrid>
              <a:tr h="3869432">
                <a:tc>
                  <a:txBody>
                    <a:bodyPr/>
                    <a:lstStyle/>
                    <a:p>
                      <a:pPr marL="285750" indent="-285750">
                        <a:spcAft>
                          <a:spcPts val="600"/>
                        </a:spcAft>
                        <a:buFont typeface="Arial" panose="020B0604020202020204" pitchFamily="34" charset="0"/>
                        <a:buChar char="•"/>
                      </a:pPr>
                      <a:r>
                        <a:rPr lang="en-GB" sz="1400" b="1" dirty="0" smtClean="0">
                          <a:latin typeface="Calibri" pitchFamily="34" charset="0"/>
                        </a:rPr>
                        <a:t>Forward</a:t>
                      </a:r>
                      <a:r>
                        <a:rPr lang="en-GB" sz="1400" b="1" baseline="0" dirty="0" smtClean="0">
                          <a:latin typeface="Calibri" pitchFamily="34" charset="0"/>
                        </a:rPr>
                        <a:t> Proxy</a:t>
                      </a:r>
                      <a:r>
                        <a:rPr lang="en-GB" sz="1400" baseline="0" dirty="0" smtClean="0">
                          <a:latin typeface="Calibri" pitchFamily="34" charset="0"/>
                        </a:rPr>
                        <a:t/>
                      </a:r>
                      <a:br>
                        <a:rPr lang="en-GB" sz="1400" baseline="0" dirty="0" smtClean="0">
                          <a:latin typeface="Calibri" pitchFamily="34" charset="0"/>
                        </a:rPr>
                      </a:br>
                      <a:r>
                        <a:rPr lang="en-GB" sz="1400" dirty="0" smtClean="0">
                          <a:latin typeface="Calibri" pitchFamily="34" charset="0"/>
                        </a:rPr>
                        <a:t>A forward proxy is a proxy that takes</a:t>
                      </a:r>
                      <a:r>
                        <a:rPr lang="en-GB" sz="1400" baseline="0" dirty="0" smtClean="0">
                          <a:latin typeface="Calibri" pitchFamily="34" charset="0"/>
                        </a:rPr>
                        <a:t> requests from the internal network and then passes them on to the Internet.</a:t>
                      </a:r>
                      <a:r>
                        <a:rPr lang="en-GB" sz="1400" dirty="0" smtClean="0">
                          <a:latin typeface="Calibri" pitchFamily="34" charset="0"/>
                        </a:rPr>
                        <a:t> </a:t>
                      </a:r>
                    </a:p>
                    <a:p>
                      <a:pPr marL="285750" indent="-285750">
                        <a:spcAft>
                          <a:spcPts val="600"/>
                        </a:spcAft>
                        <a:buFont typeface="Arial" panose="020B0604020202020204" pitchFamily="34" charset="0"/>
                        <a:buChar char="•"/>
                      </a:pPr>
                      <a:r>
                        <a:rPr lang="en-GB" sz="1400" b="1" dirty="0" smtClean="0">
                          <a:latin typeface="Calibri" pitchFamily="34" charset="0"/>
                        </a:rPr>
                        <a:t>Open Proxy</a:t>
                      </a:r>
                      <a:br>
                        <a:rPr lang="en-GB" sz="1400" b="1" dirty="0" smtClean="0">
                          <a:latin typeface="Calibri" pitchFamily="34" charset="0"/>
                        </a:rPr>
                      </a:br>
                      <a:r>
                        <a:rPr lang="en-GB" sz="1400" dirty="0" smtClean="0">
                          <a:latin typeface="Calibri" pitchFamily="34" charset="0"/>
                        </a:rPr>
                        <a:t>Open proxies forward information to and from anywhere on</a:t>
                      </a:r>
                      <a:r>
                        <a:rPr lang="en-GB" sz="1400" baseline="0" dirty="0" smtClean="0">
                          <a:latin typeface="Calibri" pitchFamily="34" charset="0"/>
                        </a:rPr>
                        <a:t> the Internet. An anonymous open proxy allows users to conceal their IP address while browsing the Web, but can be tricked into revealing itself.</a:t>
                      </a:r>
                      <a:endParaRPr lang="en-GB" sz="1400" dirty="0" smtClean="0">
                        <a:latin typeface="Calibri" pitchFamily="34" charset="0"/>
                      </a:endParaRPr>
                    </a:p>
                    <a:p>
                      <a:pPr marL="285750" indent="-285750">
                        <a:spcAft>
                          <a:spcPts val="600"/>
                        </a:spcAft>
                        <a:buFont typeface="Arial" panose="020B0604020202020204" pitchFamily="34" charset="0"/>
                        <a:buChar char="•"/>
                      </a:pPr>
                      <a:r>
                        <a:rPr lang="en-GB" sz="1400" b="1" dirty="0" smtClean="0">
                          <a:latin typeface="Calibri" pitchFamily="34" charset="0"/>
                        </a:rPr>
                        <a:t>Reverse Proxy</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A reverse proxy takes requests from the Internet</a:t>
                      </a:r>
                      <a:r>
                        <a:rPr lang="en-GB" sz="1400" baseline="0" dirty="0" smtClean="0">
                          <a:latin typeface="Calibri" pitchFamily="34" charset="0"/>
                        </a:rPr>
                        <a:t> and forwards them to servers in the internal network. Those making the requests often do not know that the internal network exists. A reverse p</a:t>
                      </a:r>
                      <a:r>
                        <a:rPr lang="en-GB" sz="1400" dirty="0" smtClean="0">
                          <a:latin typeface="Calibri" pitchFamily="34" charset="0"/>
                        </a:rPr>
                        <a:t>roxy</a:t>
                      </a:r>
                      <a:r>
                        <a:rPr lang="en-GB" sz="1400" baseline="0" dirty="0" smtClean="0">
                          <a:latin typeface="Calibri" pitchFamily="34" charset="0"/>
                        </a:rPr>
                        <a:t> can help </a:t>
                      </a:r>
                      <a:r>
                        <a:rPr lang="en-GB" sz="1400" dirty="0" smtClean="0">
                          <a:latin typeface="Calibri" pitchFamily="34" charset="0"/>
                        </a:rPr>
                        <a:t> protect access to servers on a private network, improve encryption and</a:t>
                      </a:r>
                      <a:r>
                        <a:rPr lang="en-GB" sz="1400" baseline="0" dirty="0" smtClean="0">
                          <a:latin typeface="Calibri" pitchFamily="34" charset="0"/>
                        </a:rPr>
                        <a:t> </a:t>
                      </a:r>
                      <a:r>
                        <a:rPr lang="en-GB" sz="1400" dirty="0" smtClean="0">
                          <a:latin typeface="Calibri" pitchFamily="34" charset="0"/>
                        </a:rPr>
                        <a:t>security.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960883225"/>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17 (P1.17)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197812517"/>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Router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Diagram to Illustrated how routers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Describe How Routers work</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17 </a:t>
            </a:r>
            <a:r>
              <a:rPr lang="en-GB" sz="1600" dirty="0">
                <a:latin typeface="Calibri" pitchFamily="34" charset="0"/>
              </a:rPr>
              <a:t>– </a:t>
            </a:r>
            <a:r>
              <a:rPr lang="en-GB" sz="1600" dirty="0" smtClean="0">
                <a:latin typeface="Calibri" pitchFamily="34" charset="0"/>
              </a:rPr>
              <a:t>Describe, with evidence, </a:t>
            </a:r>
            <a:r>
              <a:rPr lang="en-GB" sz="1600" dirty="0">
                <a:latin typeface="Calibri" pitchFamily="34" charset="0"/>
              </a:rPr>
              <a:t>what </a:t>
            </a:r>
            <a:r>
              <a:rPr lang="en-GB" sz="1600" b="1" dirty="0" smtClean="0">
                <a:latin typeface="Calibri" pitchFamily="34" charset="0"/>
              </a:rPr>
              <a:t>routers</a:t>
            </a:r>
            <a:r>
              <a:rPr lang="en-GB" sz="1600" dirty="0" smtClean="0">
                <a:latin typeface="Calibri" pitchFamily="34" charset="0"/>
              </a:rPr>
              <a:t> </a:t>
            </a:r>
            <a:r>
              <a:rPr lang="en-GB" sz="1600" dirty="0">
                <a:latin typeface="Calibri" pitchFamily="34" charset="0"/>
              </a:rPr>
              <a:t>do and </a:t>
            </a:r>
            <a:r>
              <a:rPr lang="en-GB" sz="1600" dirty="0" smtClean="0">
                <a:latin typeface="Calibri" pitchFamily="34" charset="0"/>
              </a:rPr>
              <a:t>how they work.</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45580612"/>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Routers:</a:t>
                      </a:r>
                    </a:p>
                    <a:p>
                      <a:pPr marL="285750" indent="-285750">
                        <a:spcAft>
                          <a:spcPts val="600"/>
                        </a:spcAft>
                        <a:buFont typeface="Arial" panose="020B0604020202020204" pitchFamily="34" charset="0"/>
                        <a:buChar char="•"/>
                      </a:pPr>
                      <a:r>
                        <a:rPr lang="en-GB" sz="1400" dirty="0" smtClean="0">
                          <a:latin typeface="Calibri" pitchFamily="34" charset="0"/>
                        </a:rPr>
                        <a:t>A router is like a bridge, but with a key difference. Bridges are Data Link layer devices, that can’t peek into the message itself to see what type of information is being sent. In contrast, a router is a Network layer device, so it can work with the network packets at a higher level. In particular, a router can examine the IP address of the packets that pass through it. And because IP addresses have both a network and a host address, a router can determine what network a message is coming from and going to. Bridges cannot.</a:t>
                      </a:r>
                    </a:p>
                    <a:p>
                      <a:pPr marL="285750" indent="-285750">
                        <a:spcAft>
                          <a:spcPts val="600"/>
                        </a:spcAft>
                        <a:buFont typeface="Arial" panose="020B0604020202020204" pitchFamily="34" charset="0"/>
                        <a:buChar char="•"/>
                      </a:pPr>
                      <a:r>
                        <a:rPr lang="en-GB" sz="1400" dirty="0" smtClean="0">
                          <a:latin typeface="Calibri" pitchFamily="34" charset="0"/>
                        </a:rPr>
                        <a:t>Unlike a bridge, a router is itself a node on the network, with its own MAC and IP addresses. This means that messages can be directed to a router, which can then examine the contents of the message to determine how it should handle the message.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861569"/>
            <a:ext cx="139732" cy="139732"/>
          </a:xfrm>
          <a:prstGeom prst="rect">
            <a:avLst/>
          </a:prstGeom>
        </p:spPr>
      </p:pic>
    </p:spTree>
    <p:extLst>
      <p:ext uri="{BB962C8B-B14F-4D97-AF65-F5344CB8AC3E}">
        <p14:creationId xmlns:p14="http://schemas.microsoft.com/office/powerpoint/2010/main" val="216842257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15137" y="-115190"/>
            <a:ext cx="8229600" cy="857256"/>
          </a:xfrm>
        </p:spPr>
        <p:txBody>
          <a:bodyPr>
            <a:normAutofit/>
          </a:bodyPr>
          <a:lstStyle/>
          <a:p>
            <a:r>
              <a:rPr lang="en-GB" sz="3600" dirty="0" smtClean="0"/>
              <a:t>Unit 12 – LO1 Assessment Criteria</a:t>
            </a:r>
            <a:endParaRPr lang="en-GB" sz="36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p:spPr>
        <p:txBody>
          <a:bodyPr wrap="square">
            <a:spAutoFit/>
          </a:bodyPr>
          <a:lstStyle/>
          <a:p>
            <a:pPr lvl="0" fontAlgn="auto">
              <a:spcBef>
                <a:spcPts val="0"/>
              </a:spcBef>
              <a:spcAft>
                <a:spcPts val="0"/>
              </a:spcAft>
              <a:defRPr/>
            </a:pPr>
            <a:r>
              <a:rPr lang="en-GB" sz="1400" dirty="0">
                <a:latin typeface="Calibri" pitchFamily="34" charset="0"/>
                <a:cs typeface="Calibri" pitchFamily="34" charset="0"/>
              </a:rPr>
              <a:t>You need to complete the following tasks in order to effectively create the multimedia product for ‘Out and Up’.</a:t>
            </a:r>
          </a:p>
        </p:txBody>
      </p:sp>
      <p:graphicFrame>
        <p:nvGraphicFramePr>
          <p:cNvPr id="14" name="Content Placeholder 3"/>
          <p:cNvGraphicFramePr>
            <a:graphicFrameLocks/>
          </p:cNvGraphicFramePr>
          <p:nvPr>
            <p:extLst>
              <p:ext uri="{D42A27DB-BD31-4B8C-83A1-F6EECF244321}">
                <p14:modId xmlns:p14="http://schemas.microsoft.com/office/powerpoint/2010/main" val="1243681436"/>
              </p:ext>
            </p:extLst>
          </p:nvPr>
        </p:nvGraphicFramePr>
        <p:xfrm>
          <a:off x="287145" y="1668228"/>
          <a:ext cx="8568952" cy="4930140"/>
        </p:xfrm>
        <a:graphic>
          <a:graphicData uri="http://schemas.openxmlformats.org/drawingml/2006/table">
            <a:tbl>
              <a:tblPr firstRow="1" bandRow="1">
                <a:tableStyleId>{5C22544A-7EE6-4342-B048-85BDC9FD1C3A}</a:tableStyleId>
              </a:tblPr>
              <a:tblGrid>
                <a:gridCol w="1872208"/>
                <a:gridCol w="2412268"/>
                <a:gridCol w="2142238"/>
                <a:gridCol w="2142238"/>
              </a:tblGrid>
              <a:tr h="370840">
                <a:tc>
                  <a:txBody>
                    <a:bodyPr/>
                    <a:lstStyle/>
                    <a:p>
                      <a:r>
                        <a:rPr lang="en-GB" sz="1150" b="1" dirty="0" smtClean="0">
                          <a:latin typeface="Calibri" pitchFamily="34" charset="0"/>
                        </a:rPr>
                        <a:t>Learning Outcome</a:t>
                      </a:r>
                    </a:p>
                    <a:p>
                      <a:endParaRPr lang="en-GB" sz="1150" dirty="0" smtClean="0">
                        <a:latin typeface="Calibri" pitchFamily="34" charset="0"/>
                      </a:endParaRPr>
                    </a:p>
                    <a:p>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kern="1200" baseline="0" dirty="0" smtClean="0">
                          <a:solidFill>
                            <a:schemeClr val="lt1"/>
                          </a:solidFill>
                          <a:latin typeface="Calibri" pitchFamily="34" charset="0"/>
                          <a:ea typeface="+mn-ea"/>
                          <a:cs typeface="+mn-cs"/>
                        </a:rPr>
                        <a:t>The learner will: </a:t>
                      </a:r>
                      <a:endParaRPr lang="en-GB" sz="1150" dirty="0">
                        <a:latin typeface="Calibri" pitchFamily="34" charset="0"/>
                      </a:endParaRPr>
                    </a:p>
                  </a:txBody>
                  <a:tcPr/>
                </a:tc>
                <a:tc>
                  <a:txBody>
                    <a:bodyPr/>
                    <a:lstStyle/>
                    <a:p>
                      <a:r>
                        <a:rPr lang="en-GB" sz="1150" dirty="0" smtClean="0">
                          <a:latin typeface="Calibri" pitchFamily="34" charset="0"/>
                        </a:rPr>
                        <a:t>Pass</a:t>
                      </a:r>
                    </a:p>
                    <a:p>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kern="1200" baseline="0" dirty="0" smtClean="0">
                          <a:solidFill>
                            <a:schemeClr val="lt1"/>
                          </a:solidFill>
                          <a:latin typeface="Calibri" pitchFamily="34" charset="0"/>
                          <a:ea typeface="+mn-ea"/>
                          <a:cs typeface="+mn-cs"/>
                        </a:rPr>
                        <a:t>The assessment criteria are  the pass requirements for this unit</a:t>
                      </a:r>
                    </a:p>
                    <a:p>
                      <a:r>
                        <a:rPr lang="en-GB" sz="1150" b="0" i="0" u="none" strike="noStrike" kern="1200" baseline="0" dirty="0" smtClean="0">
                          <a:solidFill>
                            <a:schemeClr val="lt1"/>
                          </a:solidFill>
                          <a:latin typeface="Calibri" pitchFamily="34" charset="0"/>
                          <a:ea typeface="+mn-ea"/>
                          <a:cs typeface="+mn-cs"/>
                        </a:rPr>
                        <a:t>The Learner can:</a:t>
                      </a:r>
                      <a:endParaRPr lang="en-GB" sz="1150" dirty="0">
                        <a:latin typeface="Calibri" pitchFamily="34" charset="0"/>
                      </a:endParaRPr>
                    </a:p>
                  </a:txBody>
                  <a:tcPr/>
                </a:tc>
                <a:tc>
                  <a:txBody>
                    <a:bodyPr/>
                    <a:lstStyle/>
                    <a:p>
                      <a:r>
                        <a:rPr lang="en-GB" sz="1150" dirty="0" smtClean="0">
                          <a:latin typeface="Calibri" pitchFamily="34" charset="0"/>
                        </a:rPr>
                        <a:t>Merit</a:t>
                      </a:r>
                    </a:p>
                    <a:p>
                      <a:endParaRPr lang="en-GB" sz="1150" dirty="0" smtClean="0">
                        <a:latin typeface="Calibri" pitchFamily="34" charset="0"/>
                      </a:endParaRPr>
                    </a:p>
                    <a:p>
                      <a:r>
                        <a:rPr lang="en-GB" sz="1150" b="0" i="0" u="none" strike="noStrike" baseline="0" dirty="0" smtClean="0">
                          <a:latin typeface="Calibri" pitchFamily="34" charset="0"/>
                        </a:rPr>
                        <a:t>To achieve a merit the  evidence must show that, in addition to the pass criteria, the learner is able to:</a:t>
                      </a:r>
                      <a:endParaRPr lang="en-GB" sz="1150" dirty="0">
                        <a:latin typeface="Calibri" pitchFamily="34" charset="0"/>
                      </a:endParaRPr>
                    </a:p>
                  </a:txBody>
                  <a:tcPr/>
                </a:tc>
                <a:tc>
                  <a:txBody>
                    <a:bodyPr/>
                    <a:lstStyle/>
                    <a:p>
                      <a:r>
                        <a:rPr lang="en-GB" sz="1150" dirty="0" smtClean="0">
                          <a:latin typeface="Calibri" pitchFamily="34" charset="0"/>
                        </a:rPr>
                        <a:t>Distinction</a:t>
                      </a:r>
                    </a:p>
                    <a:p>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baseline="0" dirty="0" smtClean="0">
                          <a:latin typeface="Calibri" pitchFamily="34" charset="0"/>
                        </a:rPr>
                        <a:t>To achieve a distinction </a:t>
                      </a:r>
                      <a:r>
                        <a:rPr lang="en-GB" sz="1150" b="1" i="0" u="none" strike="noStrike" baseline="0" dirty="0" smtClean="0">
                          <a:latin typeface="Calibri" pitchFamily="34" charset="0"/>
                        </a:rPr>
                        <a:t> </a:t>
                      </a:r>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baseline="0" dirty="0" smtClean="0">
                          <a:latin typeface="Calibri" pitchFamily="34" charset="0"/>
                        </a:rPr>
                        <a:t>the evidence must show </a:t>
                      </a:r>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baseline="0" dirty="0" smtClean="0">
                          <a:latin typeface="Calibri" pitchFamily="34" charset="0"/>
                        </a:rPr>
                        <a:t>that, in addition to the pass </a:t>
                      </a:r>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baseline="0" dirty="0" smtClean="0">
                          <a:latin typeface="Calibri" pitchFamily="34" charset="0"/>
                        </a:rPr>
                        <a:t>and merit criteria, the </a:t>
                      </a:r>
                      <a:endParaRPr lang="en-GB" sz="1150" b="0" i="0" u="none" strike="noStrike" kern="1200" baseline="0" dirty="0" smtClean="0">
                        <a:solidFill>
                          <a:schemeClr val="lt1"/>
                        </a:solidFill>
                        <a:latin typeface="Calibri" pitchFamily="34" charset="0"/>
                        <a:ea typeface="+mn-ea"/>
                        <a:cs typeface="+mn-cs"/>
                      </a:endParaRPr>
                    </a:p>
                    <a:p>
                      <a:r>
                        <a:rPr lang="en-GB" sz="1150" b="0" i="0" u="none" strike="noStrike" baseline="0" dirty="0" smtClean="0">
                          <a:latin typeface="Calibri" pitchFamily="34" charset="0"/>
                        </a:rPr>
                        <a:t>learner is able to: </a:t>
                      </a:r>
                    </a:p>
                  </a:txBody>
                  <a:tcPr/>
                </a:tc>
              </a:tr>
              <a:tr h="370840">
                <a:tc>
                  <a:txBody>
                    <a:bodyPr/>
                    <a:lstStyle/>
                    <a:p>
                      <a:pPr marL="174625" indent="-174625"/>
                      <a:r>
                        <a:rPr lang="en-GB" sz="1150" b="1" i="0" u="none" strike="noStrike" kern="1200" baseline="0" dirty="0" smtClean="0">
                          <a:solidFill>
                            <a:schemeClr val="dk1"/>
                          </a:solidFill>
                          <a:latin typeface="Calibri" pitchFamily="34" charset="0"/>
                          <a:ea typeface="+mn-ea"/>
                          <a:cs typeface="+mn-cs"/>
                        </a:rPr>
                        <a:t>1 </a:t>
                      </a:r>
                      <a:r>
                        <a:rPr lang="en-GB" sz="1150" b="0" i="0" u="none" strike="noStrike" kern="1200" baseline="0" dirty="0" smtClean="0">
                          <a:solidFill>
                            <a:schemeClr val="dk1"/>
                          </a:solidFill>
                          <a:latin typeface="Calibri" pitchFamily="34" charset="0"/>
                          <a:ea typeface="+mn-ea"/>
                          <a:cs typeface="+mn-cs"/>
                        </a:rPr>
                        <a:t>  Understand web architecture and components </a:t>
                      </a:r>
                      <a:endParaRPr lang="en-GB" sz="1150" dirty="0">
                        <a:latin typeface="Calibri" pitchFamily="34" charset="0"/>
                      </a:endParaRPr>
                    </a:p>
                  </a:txBody>
                  <a:tcPr>
                    <a:solidFill>
                      <a:srgbClr val="FFC000"/>
                    </a:solidFill>
                  </a:tcPr>
                </a:tc>
                <a:tc>
                  <a:txBody>
                    <a:bodyPr/>
                    <a:lstStyle/>
                    <a:p>
                      <a:pPr marL="174625" indent="-174625"/>
                      <a:r>
                        <a:rPr lang="en-GB" sz="1150" b="1" i="0" u="none" strike="noStrike" kern="1200" baseline="0" dirty="0" smtClean="0">
                          <a:solidFill>
                            <a:schemeClr val="dk1"/>
                          </a:solidFill>
                          <a:latin typeface="Calibri" pitchFamily="34" charset="0"/>
                          <a:ea typeface="+mn-ea"/>
                          <a:cs typeface="+mn-cs"/>
                        </a:rPr>
                        <a:t>P1</a:t>
                      </a:r>
                      <a:r>
                        <a:rPr lang="en-GB" sz="1150" b="0" i="0" u="none" strike="noStrike" kern="1200" baseline="0" dirty="0" smtClean="0">
                          <a:solidFill>
                            <a:schemeClr val="dk1"/>
                          </a:solidFill>
                          <a:latin typeface="Calibri" pitchFamily="34" charset="0"/>
                          <a:ea typeface="+mn-ea"/>
                          <a:cs typeface="+mn-cs"/>
                        </a:rPr>
                        <a:t> Outline the web architecture and components which enable internet and web functionality </a:t>
                      </a:r>
                      <a:endParaRPr lang="en-GB" sz="1150" dirty="0">
                        <a:latin typeface="Calibri" pitchFamily="34" charset="0"/>
                      </a:endParaRPr>
                    </a:p>
                  </a:txBody>
                  <a:tcPr>
                    <a:solidFill>
                      <a:srgbClr val="FFC000"/>
                    </a:solidFill>
                  </a:tcPr>
                </a:tc>
                <a:tc>
                  <a:txBody>
                    <a:bodyPr/>
                    <a:lstStyle/>
                    <a:p>
                      <a:endParaRPr lang="en-GB" sz="1150">
                        <a:latin typeface="Calibri" pitchFamily="34" charset="0"/>
                      </a:endParaRPr>
                    </a:p>
                  </a:txBody>
                  <a:tcPr/>
                </a:tc>
                <a:tc>
                  <a:txBody>
                    <a:bodyPr/>
                    <a:lstStyle/>
                    <a:p>
                      <a:endParaRPr lang="en-GB" sz="1150">
                        <a:latin typeface="Calibri" pitchFamily="34" charset="0"/>
                      </a:endParaRPr>
                    </a:p>
                  </a:txBody>
                  <a:tcPr/>
                </a:tc>
              </a:tr>
              <a:tr h="370840">
                <a:tc>
                  <a:txBody>
                    <a:bodyPr/>
                    <a:lstStyle/>
                    <a:p>
                      <a:pPr marL="174625" indent="-174625"/>
                      <a:r>
                        <a:rPr lang="en-GB" sz="1150" b="1" i="0" u="none" strike="noStrike" kern="1200" baseline="0" dirty="0" smtClean="0">
                          <a:solidFill>
                            <a:schemeClr val="dk1"/>
                          </a:solidFill>
                          <a:latin typeface="Calibri" pitchFamily="34" charset="0"/>
                          <a:ea typeface="+mn-ea"/>
                          <a:cs typeface="+mn-cs"/>
                        </a:rPr>
                        <a:t>2 </a:t>
                      </a:r>
                      <a:r>
                        <a:rPr lang="en-GB" sz="1150" b="0" i="0" u="none" strike="noStrike" kern="1200" baseline="0" dirty="0" smtClean="0">
                          <a:solidFill>
                            <a:schemeClr val="dk1"/>
                          </a:solidFill>
                          <a:latin typeface="Calibri" pitchFamily="34" charset="0"/>
                          <a:ea typeface="+mn-ea"/>
                          <a:cs typeface="+mn-cs"/>
                        </a:rPr>
                        <a:t>  Understand the factors that influence website performance </a:t>
                      </a:r>
                      <a:endParaRPr lang="en-GB" sz="1150" dirty="0">
                        <a:latin typeface="Calibri" pitchFamily="34" charset="0"/>
                      </a:endParaRPr>
                    </a:p>
                  </a:txBody>
                  <a:tcPr/>
                </a:tc>
                <a:tc>
                  <a:txBody>
                    <a:bodyPr/>
                    <a:lstStyle/>
                    <a:p>
                      <a:pPr marL="174625" indent="-174625"/>
                      <a:r>
                        <a:rPr lang="en-GB" sz="1150" b="1" i="0" u="none" strike="noStrike" kern="1200" baseline="0" dirty="0" smtClean="0">
                          <a:solidFill>
                            <a:schemeClr val="dk1"/>
                          </a:solidFill>
                          <a:latin typeface="Calibri" pitchFamily="34" charset="0"/>
                          <a:ea typeface="+mn-ea"/>
                          <a:cs typeface="+mn-cs"/>
                        </a:rPr>
                        <a:t>P2</a:t>
                      </a:r>
                      <a:r>
                        <a:rPr lang="en-GB" sz="1150" b="0" i="0" u="none" strike="noStrike" kern="1200" baseline="0" dirty="0" smtClean="0">
                          <a:solidFill>
                            <a:schemeClr val="dk1"/>
                          </a:solidFill>
                          <a:latin typeface="Calibri" pitchFamily="34" charset="0"/>
                          <a:ea typeface="+mn-ea"/>
                          <a:cs typeface="+mn-cs"/>
                        </a:rPr>
                        <a:t> Explain the user side and server side factors that influence the performance of a website </a:t>
                      </a:r>
                      <a:endParaRPr lang="en-GB" sz="1150" dirty="0">
                        <a:latin typeface="Calibri" pitchFamily="34" charset="0"/>
                      </a:endParaRPr>
                    </a:p>
                  </a:txBody>
                  <a:tcPr/>
                </a:tc>
                <a:tc>
                  <a:txBody>
                    <a:bodyPr/>
                    <a:lstStyle/>
                    <a:p>
                      <a:endParaRPr lang="en-GB" sz="1150">
                        <a:latin typeface="Calibri" pitchFamily="34" charset="0"/>
                      </a:endParaRPr>
                    </a:p>
                  </a:txBody>
                  <a:tcPr/>
                </a:tc>
                <a:tc>
                  <a:txBody>
                    <a:bodyPr/>
                    <a:lstStyle/>
                    <a:p>
                      <a:endParaRPr lang="en-GB" sz="1150" dirty="0">
                        <a:latin typeface="Calibri" pitchFamily="34" charset="0"/>
                      </a:endParaRPr>
                    </a:p>
                  </a:txBody>
                  <a:tcPr/>
                </a:tc>
              </a:tr>
              <a:tr h="370840">
                <a:tc>
                  <a:txBody>
                    <a:bodyPr/>
                    <a:lstStyle/>
                    <a:p>
                      <a:endParaRPr lang="en-GB" sz="1150" dirty="0">
                        <a:latin typeface="Calibri" pitchFamily="34" charset="0"/>
                      </a:endParaRPr>
                    </a:p>
                  </a:txBody>
                  <a:tcPr/>
                </a:tc>
                <a:tc>
                  <a:txBody>
                    <a:bodyPr/>
                    <a:lstStyle/>
                    <a:p>
                      <a:pPr marL="174625" indent="-174625"/>
                      <a:r>
                        <a:rPr lang="en-GB" sz="1150" b="1" i="0" u="none" strike="noStrike" kern="1200" baseline="0" dirty="0" smtClean="0">
                          <a:solidFill>
                            <a:schemeClr val="dk1"/>
                          </a:solidFill>
                          <a:latin typeface="Calibri" pitchFamily="34" charset="0"/>
                          <a:ea typeface="+mn-ea"/>
                          <a:cs typeface="+mn-cs"/>
                        </a:rPr>
                        <a:t>P3</a:t>
                      </a:r>
                      <a:r>
                        <a:rPr lang="en-GB" sz="1150" b="0" i="0" u="none" strike="noStrike" kern="1200" baseline="0" dirty="0" smtClean="0">
                          <a:solidFill>
                            <a:schemeClr val="dk1"/>
                          </a:solidFill>
                          <a:latin typeface="Calibri" pitchFamily="34" charset="0"/>
                          <a:ea typeface="+mn-ea"/>
                          <a:cs typeface="+mn-cs"/>
                        </a:rPr>
                        <a:t> Explain the security risks and protection mechanisms involved in website performance </a:t>
                      </a:r>
                      <a:endParaRPr lang="en-GB" sz="1150" dirty="0">
                        <a:latin typeface="Calibri" pitchFamily="34" charset="0"/>
                      </a:endParaRPr>
                    </a:p>
                  </a:txBody>
                  <a:tcPr/>
                </a:tc>
                <a:tc>
                  <a:txBody>
                    <a:bodyPr/>
                    <a:lstStyle/>
                    <a:p>
                      <a:pPr marL="261938" indent="-261938"/>
                      <a:r>
                        <a:rPr lang="en-GB" sz="1150" b="1" i="0" u="none" strike="noStrike" kern="1200" baseline="0" dirty="0" smtClean="0">
                          <a:solidFill>
                            <a:schemeClr val="dk1"/>
                          </a:solidFill>
                          <a:latin typeface="Calibri" pitchFamily="34" charset="0"/>
                          <a:ea typeface="+mn-ea"/>
                          <a:cs typeface="+mn-cs"/>
                        </a:rPr>
                        <a:t>M1</a:t>
                      </a:r>
                      <a:r>
                        <a:rPr lang="en-GB" sz="1150" b="0" i="0" u="none" strike="noStrike" kern="1200" baseline="0" dirty="0" smtClean="0">
                          <a:solidFill>
                            <a:schemeClr val="dk1"/>
                          </a:solidFill>
                          <a:latin typeface="Calibri" pitchFamily="34" charset="0"/>
                          <a:ea typeface="+mn-ea"/>
                          <a:cs typeface="+mn-cs"/>
                        </a:rPr>
                        <a:t>  Compare and contrast current interactive websites for performance and security </a:t>
                      </a:r>
                      <a:endParaRPr lang="en-GB" sz="1150" dirty="0">
                        <a:latin typeface="Calibri" pitchFamily="34" charset="0"/>
                      </a:endParaRPr>
                    </a:p>
                  </a:txBody>
                  <a:tcPr/>
                </a:tc>
                <a:tc>
                  <a:txBody>
                    <a:bodyPr/>
                    <a:lstStyle/>
                    <a:p>
                      <a:pPr marL="261938" indent="-261938"/>
                      <a:r>
                        <a:rPr lang="en-GB" sz="1150" b="1" i="0" u="none" strike="noStrike" kern="1200" baseline="0" dirty="0" smtClean="0">
                          <a:solidFill>
                            <a:schemeClr val="dk1"/>
                          </a:solidFill>
                          <a:latin typeface="Calibri" pitchFamily="34" charset="0"/>
                          <a:ea typeface="+mn-ea"/>
                          <a:cs typeface="+mn-cs"/>
                        </a:rPr>
                        <a:t>D1</a:t>
                      </a:r>
                      <a:r>
                        <a:rPr lang="en-GB" sz="1150" b="0" i="0" u="none" strike="noStrike" kern="1200" baseline="0" dirty="0" smtClean="0">
                          <a:solidFill>
                            <a:schemeClr val="dk1"/>
                          </a:solidFill>
                          <a:latin typeface="Calibri" pitchFamily="34" charset="0"/>
                          <a:ea typeface="+mn-ea"/>
                          <a:cs typeface="+mn-cs"/>
                        </a:rPr>
                        <a:t>  Discuss the impact that cases of website security breaches have had on society </a:t>
                      </a:r>
                      <a:endParaRPr lang="en-GB" sz="1150" dirty="0">
                        <a:latin typeface="Calibri" pitchFamily="34" charset="0"/>
                      </a:endParaRPr>
                    </a:p>
                  </a:txBody>
                  <a:tcPr/>
                </a:tc>
              </a:tr>
              <a:tr h="370840">
                <a:tc>
                  <a:txBody>
                    <a:bodyPr/>
                    <a:lstStyle/>
                    <a:p>
                      <a:pPr marL="174625" indent="-174625"/>
                      <a:r>
                        <a:rPr lang="en-GB" sz="1150" b="1" i="0" u="none" strike="noStrike" kern="1200" baseline="0" dirty="0" smtClean="0">
                          <a:solidFill>
                            <a:schemeClr val="dk1"/>
                          </a:solidFill>
                          <a:latin typeface="Calibri" pitchFamily="34" charset="0"/>
                          <a:ea typeface="+mn-ea"/>
                          <a:cs typeface="+mn-cs"/>
                        </a:rPr>
                        <a:t>3</a:t>
                      </a:r>
                      <a:r>
                        <a:rPr lang="en-GB" sz="1150" b="0" i="0" u="none" strike="noStrike" kern="1200" baseline="0" dirty="0" smtClean="0">
                          <a:solidFill>
                            <a:schemeClr val="dk1"/>
                          </a:solidFill>
                          <a:latin typeface="Calibri" pitchFamily="34" charset="0"/>
                          <a:ea typeface="+mn-ea"/>
                          <a:cs typeface="+mn-cs"/>
                        </a:rPr>
                        <a:t>   Be able to design websites </a:t>
                      </a:r>
                      <a:endParaRPr lang="en-GB" sz="1150" dirty="0">
                        <a:latin typeface="Calibri" pitchFamily="34" charset="0"/>
                      </a:endParaRPr>
                    </a:p>
                  </a:txBody>
                  <a:tcPr/>
                </a:tc>
                <a:tc>
                  <a:txBody>
                    <a:bodyPr/>
                    <a:lstStyle/>
                    <a:p>
                      <a:pPr marL="174625" indent="-174625"/>
                      <a:r>
                        <a:rPr lang="en-GB" sz="1150" b="1" i="0" u="none" strike="noStrike" kern="1200" baseline="0" dirty="0" smtClean="0">
                          <a:solidFill>
                            <a:schemeClr val="dk1"/>
                          </a:solidFill>
                          <a:latin typeface="Calibri" pitchFamily="34" charset="0"/>
                          <a:ea typeface="+mn-ea"/>
                          <a:cs typeface="+mn-cs"/>
                        </a:rPr>
                        <a:t>P4</a:t>
                      </a:r>
                      <a:r>
                        <a:rPr lang="en-GB" sz="1150" b="0" i="0" u="none" strike="noStrike" kern="1200" baseline="0" dirty="0" smtClean="0">
                          <a:solidFill>
                            <a:schemeClr val="dk1"/>
                          </a:solidFill>
                          <a:latin typeface="Calibri" pitchFamily="34" charset="0"/>
                          <a:ea typeface="+mn-ea"/>
                          <a:cs typeface="+mn-cs"/>
                        </a:rPr>
                        <a:t> Using appropriate design tools, design an interactive website to meet a client need </a:t>
                      </a:r>
                      <a:endParaRPr lang="en-GB" sz="1150" dirty="0">
                        <a:latin typeface="Calibri" pitchFamily="34" charset="0"/>
                      </a:endParaRPr>
                    </a:p>
                  </a:txBody>
                  <a:tcPr/>
                </a:tc>
                <a:tc>
                  <a:txBody>
                    <a:bodyPr/>
                    <a:lstStyle/>
                    <a:p>
                      <a:pPr marL="261938" indent="-261938"/>
                      <a:r>
                        <a:rPr lang="en-GB" sz="1150" b="1" i="0" u="none" strike="noStrike" kern="1200" baseline="0" dirty="0" smtClean="0">
                          <a:solidFill>
                            <a:schemeClr val="dk1"/>
                          </a:solidFill>
                          <a:latin typeface="Calibri" pitchFamily="34" charset="0"/>
                          <a:ea typeface="+mn-ea"/>
                          <a:cs typeface="+mn-cs"/>
                        </a:rPr>
                        <a:t>M2</a:t>
                      </a:r>
                      <a:r>
                        <a:rPr lang="en-GB" sz="1150" b="0" i="0" u="none" strike="noStrike" kern="1200" baseline="0" dirty="0" smtClean="0">
                          <a:solidFill>
                            <a:schemeClr val="dk1"/>
                          </a:solidFill>
                          <a:latin typeface="Calibri" pitchFamily="34" charset="0"/>
                          <a:ea typeface="+mn-ea"/>
                          <a:cs typeface="+mn-cs"/>
                        </a:rPr>
                        <a:t>  Produce annotated design documentation for an interactive website to meet a client need </a:t>
                      </a:r>
                      <a:endParaRPr lang="en-GB" sz="1150" dirty="0">
                        <a:latin typeface="Calibri" pitchFamily="34" charset="0"/>
                      </a:endParaRPr>
                    </a:p>
                  </a:txBody>
                  <a:tcPr/>
                </a:tc>
                <a:tc>
                  <a:txBody>
                    <a:bodyPr/>
                    <a:lstStyle/>
                    <a:p>
                      <a:endParaRPr lang="en-GB" sz="1150" dirty="0">
                        <a:latin typeface="Calibri" pitchFamily="34" charset="0"/>
                      </a:endParaRPr>
                    </a:p>
                  </a:txBody>
                  <a:tcPr/>
                </a:tc>
              </a:tr>
              <a:tr h="370840">
                <a:tc>
                  <a:txBody>
                    <a:bodyPr/>
                    <a:lstStyle/>
                    <a:p>
                      <a:pPr marL="174625" indent="-174625"/>
                      <a:r>
                        <a:rPr lang="en-GB" sz="1150" b="1" i="0" u="none" strike="noStrike" kern="1200" baseline="0" dirty="0" smtClean="0">
                          <a:solidFill>
                            <a:schemeClr val="dk1"/>
                          </a:solidFill>
                          <a:latin typeface="Calibri" pitchFamily="34" charset="0"/>
                          <a:ea typeface="+mn-ea"/>
                          <a:cs typeface="+mn-cs"/>
                        </a:rPr>
                        <a:t>4 </a:t>
                      </a:r>
                      <a:r>
                        <a:rPr lang="en-GB" sz="1150" b="0" i="0" u="none" strike="noStrike" kern="1200" baseline="0" dirty="0" smtClean="0">
                          <a:solidFill>
                            <a:schemeClr val="dk1"/>
                          </a:solidFill>
                          <a:latin typeface="Calibri" pitchFamily="34" charset="0"/>
                          <a:ea typeface="+mn-ea"/>
                          <a:cs typeface="+mn-cs"/>
                        </a:rPr>
                        <a:t>  Be able to create websites </a:t>
                      </a:r>
                      <a:endParaRPr lang="en-GB" sz="1150" dirty="0">
                        <a:latin typeface="Calibri" pitchFamily="34" charset="0"/>
                      </a:endParaRPr>
                    </a:p>
                  </a:txBody>
                  <a:tcPr/>
                </a:tc>
                <a:tc>
                  <a:txBody>
                    <a:bodyPr/>
                    <a:lstStyle/>
                    <a:p>
                      <a:pPr marL="174625" indent="-174625"/>
                      <a:r>
                        <a:rPr lang="en-GB" sz="1150" b="1" i="0" u="none" strike="noStrike" kern="1200" baseline="0" dirty="0" smtClean="0">
                          <a:solidFill>
                            <a:schemeClr val="dk1"/>
                          </a:solidFill>
                          <a:latin typeface="Calibri" pitchFamily="34" charset="0"/>
                          <a:ea typeface="+mn-ea"/>
                          <a:cs typeface="+mn-cs"/>
                        </a:rPr>
                        <a:t>P5</a:t>
                      </a:r>
                      <a:r>
                        <a:rPr lang="en-GB" sz="1150" b="0" i="0" u="none" strike="noStrike" kern="1200" baseline="0" dirty="0" smtClean="0">
                          <a:solidFill>
                            <a:schemeClr val="dk1"/>
                          </a:solidFill>
                          <a:latin typeface="Calibri" pitchFamily="34" charset="0"/>
                          <a:ea typeface="+mn-ea"/>
                          <a:cs typeface="+mn-cs"/>
                        </a:rPr>
                        <a:t> Create an interactive website to meet a client need </a:t>
                      </a:r>
                      <a:endParaRPr lang="en-GB" sz="1150" dirty="0">
                        <a:latin typeface="Calibri" pitchFamily="34" charset="0"/>
                      </a:endParaRPr>
                    </a:p>
                  </a:txBody>
                  <a:tcPr/>
                </a:tc>
                <a:tc>
                  <a:txBody>
                    <a:bodyPr/>
                    <a:lstStyle/>
                    <a:p>
                      <a:pPr marL="261938" indent="-261938"/>
                      <a:r>
                        <a:rPr lang="en-GB" sz="1150" b="1" i="0" u="none" strike="noStrike" kern="1200" baseline="0" dirty="0" smtClean="0">
                          <a:solidFill>
                            <a:schemeClr val="dk1"/>
                          </a:solidFill>
                          <a:latin typeface="Calibri" pitchFamily="34" charset="0"/>
                          <a:ea typeface="+mn-ea"/>
                          <a:cs typeface="+mn-cs"/>
                        </a:rPr>
                        <a:t>M3</a:t>
                      </a:r>
                      <a:r>
                        <a:rPr lang="en-GB" sz="1150" b="0" i="0" u="none" strike="noStrike" kern="1200" baseline="0" dirty="0" smtClean="0">
                          <a:solidFill>
                            <a:schemeClr val="dk1"/>
                          </a:solidFill>
                          <a:latin typeface="Calibri" pitchFamily="34" charset="0"/>
                          <a:ea typeface="+mn-ea"/>
                          <a:cs typeface="+mn-cs"/>
                        </a:rPr>
                        <a:t> Implement CSS in an interactive website to improve the site to meet a client’s needs </a:t>
                      </a:r>
                      <a:endParaRPr lang="en-GB" sz="1150" dirty="0">
                        <a:latin typeface="Calibri" pitchFamily="34" charset="0"/>
                      </a:endParaRPr>
                    </a:p>
                  </a:txBody>
                  <a:tcPr/>
                </a:tc>
                <a:tc>
                  <a:txBody>
                    <a:bodyPr/>
                    <a:lstStyle/>
                    <a:p>
                      <a:pPr marL="261938" indent="-261938"/>
                      <a:r>
                        <a:rPr lang="en-GB" sz="1150" b="1" i="0" u="none" strike="noStrike" kern="1200" baseline="0" dirty="0" smtClean="0">
                          <a:solidFill>
                            <a:schemeClr val="dk1"/>
                          </a:solidFill>
                          <a:latin typeface="Calibri" pitchFamily="34" charset="0"/>
                          <a:ea typeface="+mn-ea"/>
                          <a:cs typeface="+mn-cs"/>
                        </a:rPr>
                        <a:t>D2</a:t>
                      </a:r>
                      <a:r>
                        <a:rPr lang="en-GB" sz="1150" b="0" i="0" u="none" strike="noStrike" kern="1200" baseline="0" dirty="0" smtClean="0">
                          <a:solidFill>
                            <a:schemeClr val="dk1"/>
                          </a:solidFill>
                          <a:latin typeface="Calibri" pitchFamily="34" charset="0"/>
                          <a:ea typeface="+mn-ea"/>
                          <a:cs typeface="+mn-cs"/>
                        </a:rPr>
                        <a:t>  Carry out acceptance testing with client on an interactive website </a:t>
                      </a:r>
                      <a:endParaRPr lang="en-GB" sz="1150" dirty="0">
                        <a:latin typeface="Calibri" pitchFamily="34" charset="0"/>
                      </a:endParaRPr>
                    </a:p>
                  </a:txBody>
                  <a:tcPr/>
                </a:tc>
              </a:tr>
            </a:tbl>
          </a:graphicData>
        </a:graphic>
      </p:graphicFrame>
    </p:spTree>
    <p:extLst>
      <p:ext uri="{BB962C8B-B14F-4D97-AF65-F5344CB8AC3E}">
        <p14:creationId xmlns:p14="http://schemas.microsoft.com/office/powerpoint/2010/main" val="1751889657"/>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How Routers Work…</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8496300" cy="307777"/>
          </a:xfrm>
          <a:prstGeom prst="rect">
            <a:avLst/>
          </a:prstGeom>
        </p:spPr>
        <p:txBody>
          <a:bodyPr wrap="square">
            <a:spAutoFit/>
          </a:bodyPr>
          <a:lstStyle/>
          <a:p>
            <a:pPr>
              <a:spcAft>
                <a:spcPts val="600"/>
              </a:spcAft>
            </a:pPr>
            <a:r>
              <a:rPr lang="en-GB" sz="1400" b="1" dirty="0" smtClean="0">
                <a:latin typeface="Calibri" pitchFamily="34" charset="0"/>
              </a:rPr>
              <a:t>How Routers Work:</a:t>
            </a:r>
          </a:p>
        </p:txBody>
      </p:sp>
      <p:pic>
        <p:nvPicPr>
          <p:cNvPr id="2" name="Picture 2" descr="http://homework.uoregon.edu/pub/class/155/router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975" y="1557883"/>
            <a:ext cx="5109121" cy="498234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p:cNvGraphicFramePr>
            <a:graphicFrameLocks noGrp="1"/>
          </p:cNvGraphicFramePr>
          <p:nvPr>
            <p:extLst>
              <p:ext uri="{D42A27DB-BD31-4B8C-83A1-F6EECF244321}">
                <p14:modId xmlns:p14="http://schemas.microsoft.com/office/powerpoint/2010/main" val="2097149651"/>
              </p:ext>
            </p:extLst>
          </p:nvPr>
        </p:nvGraphicFramePr>
        <p:xfrm>
          <a:off x="5652120" y="1556792"/>
          <a:ext cx="3027139" cy="4450080"/>
        </p:xfrm>
        <a:graphic>
          <a:graphicData uri="http://schemas.openxmlformats.org/drawingml/2006/table">
            <a:tbl>
              <a:tblPr firstRow="1" bandRow="1">
                <a:tableStyleId>{2D5ABB26-0587-4C30-8999-92F81FD0307C}</a:tableStyleId>
              </a:tblPr>
              <a:tblGrid>
                <a:gridCol w="3027139"/>
              </a:tblGrid>
              <a:tr h="3869432">
                <a:tc>
                  <a:txBody>
                    <a:bodyPr/>
                    <a:lstStyle/>
                    <a:p>
                      <a:pPr marL="0" indent="0">
                        <a:spcAft>
                          <a:spcPts val="600"/>
                        </a:spcAft>
                        <a:buFont typeface="Arial" panose="020B0604020202020204" pitchFamily="34" charset="0"/>
                        <a:buNone/>
                      </a:pPr>
                      <a:r>
                        <a:rPr lang="en-GB" sz="1400" dirty="0" smtClean="0">
                          <a:latin typeface="Calibri" pitchFamily="34" charset="0"/>
                        </a:rPr>
                        <a:t>The router is responsible for the delivery of packets across different networks. The destination of the IP packet might be a web server in another country or an e-mail server on the local area network. It is the responsibility of the router to deliver those packets in a timely manner. The effectiveness of internetwork communications depends, to a large degree, on the ability of routers to forward packets in the most efficient way possible. </a:t>
                      </a:r>
                    </a:p>
                    <a:p>
                      <a:pPr marL="0" indent="0">
                        <a:spcAft>
                          <a:spcPts val="600"/>
                        </a:spcAft>
                        <a:buFont typeface="Arial" panose="020B0604020202020204" pitchFamily="34" charset="0"/>
                        <a:buNone/>
                      </a:pPr>
                      <a:r>
                        <a:rPr lang="en-GB" sz="1400" b="1" dirty="0" smtClean="0">
                          <a:latin typeface="Calibri" pitchFamily="34" charset="0"/>
                        </a:rPr>
                        <a:t>Routers:</a:t>
                      </a:r>
                    </a:p>
                    <a:p>
                      <a:pPr marL="285750" indent="-285750">
                        <a:spcAft>
                          <a:spcPts val="600"/>
                        </a:spcAft>
                        <a:buFont typeface="Arial" panose="020B0604020202020204" pitchFamily="34" charset="0"/>
                        <a:buChar char="•"/>
                      </a:pPr>
                      <a:r>
                        <a:rPr lang="en-GB" sz="1400" dirty="0" smtClean="0">
                          <a:latin typeface="Calibri" pitchFamily="34" charset="0"/>
                        </a:rPr>
                        <a:t>Connect networks to the Internet.</a:t>
                      </a:r>
                    </a:p>
                    <a:p>
                      <a:pPr marL="285750" indent="-285750">
                        <a:spcAft>
                          <a:spcPts val="600"/>
                        </a:spcAft>
                        <a:buFont typeface="Arial" panose="020B0604020202020204" pitchFamily="34" charset="0"/>
                        <a:buChar char="•"/>
                      </a:pPr>
                      <a:r>
                        <a:rPr lang="en-GB" sz="1400" dirty="0" smtClean="0">
                          <a:latin typeface="Calibri" pitchFamily="34" charset="0"/>
                        </a:rPr>
                        <a:t>Connect computers and devices together in an internal network.</a:t>
                      </a:r>
                    </a:p>
                    <a:p>
                      <a:pPr marL="285750" indent="-285750">
                        <a:spcAft>
                          <a:spcPts val="600"/>
                        </a:spcAft>
                        <a:buFont typeface="Arial" panose="020B0604020202020204" pitchFamily="34" charset="0"/>
                        <a:buChar char="•"/>
                      </a:pPr>
                      <a:r>
                        <a:rPr lang="en-GB" sz="1400" dirty="0" smtClean="0">
                          <a:latin typeface="Calibri" pitchFamily="34" charset="0"/>
                        </a:rPr>
                        <a:t>Improve network</a:t>
                      </a:r>
                      <a:r>
                        <a:rPr lang="en-GB" sz="1400" baseline="0" dirty="0" smtClean="0">
                          <a:latin typeface="Calibri" pitchFamily="34" charset="0"/>
                        </a:rPr>
                        <a:t> speed and security.</a:t>
                      </a:r>
                      <a:endParaRPr lang="en-GB" sz="1400" dirty="0" smtClean="0">
                        <a:latin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711424338"/>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18 (P1.18)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554140654"/>
              </p:ext>
            </p:extLst>
          </p:nvPr>
        </p:nvGraphicFramePr>
        <p:xfrm>
          <a:off x="6408514" y="2685170"/>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Benefits of Routers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Effects of network traffic</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18 </a:t>
            </a:r>
            <a:r>
              <a:rPr lang="en-GB" sz="1600" dirty="0">
                <a:latin typeface="Calibri" pitchFamily="34" charset="0"/>
              </a:rPr>
              <a:t>– </a:t>
            </a:r>
            <a:r>
              <a:rPr lang="en-GB" sz="1600" dirty="0" smtClean="0">
                <a:latin typeface="Calibri" pitchFamily="34" charset="0"/>
              </a:rPr>
              <a:t>Outline </a:t>
            </a:r>
            <a:r>
              <a:rPr lang="en-GB" sz="1600" dirty="0">
                <a:latin typeface="Calibri" pitchFamily="34" charset="0"/>
              </a:rPr>
              <a:t>the </a:t>
            </a:r>
            <a:r>
              <a:rPr lang="en-GB" sz="1600" b="1" dirty="0">
                <a:latin typeface="Calibri" pitchFamily="34" charset="0"/>
              </a:rPr>
              <a:t>benefits</a:t>
            </a:r>
            <a:r>
              <a:rPr lang="en-GB" sz="1600" dirty="0">
                <a:latin typeface="Calibri" pitchFamily="34" charset="0"/>
              </a:rPr>
              <a:t> </a:t>
            </a:r>
            <a:r>
              <a:rPr lang="en-GB" sz="1600" dirty="0" smtClean="0">
                <a:latin typeface="Calibri" pitchFamily="34" charset="0"/>
              </a:rPr>
              <a:t>of routers in </a:t>
            </a:r>
            <a:r>
              <a:rPr lang="en-GB" sz="1600" dirty="0">
                <a:latin typeface="Calibri" pitchFamily="34" charset="0"/>
              </a:rPr>
              <a:t>terms of </a:t>
            </a:r>
            <a:r>
              <a:rPr lang="en-GB" sz="1600" b="1" dirty="0">
                <a:latin typeface="Calibri" pitchFamily="34" charset="0"/>
              </a:rPr>
              <a:t>network</a:t>
            </a:r>
            <a:r>
              <a:rPr lang="en-GB" sz="1600" dirty="0">
                <a:latin typeface="Calibri" pitchFamily="34" charset="0"/>
              </a:rPr>
              <a:t> </a:t>
            </a:r>
            <a:r>
              <a:rPr lang="en-GB" sz="1600" b="1" dirty="0">
                <a:latin typeface="Calibri" pitchFamily="34" charset="0"/>
              </a:rPr>
              <a:t>traffic</a:t>
            </a:r>
            <a:r>
              <a:rPr lang="en-GB" sz="1600" dirty="0">
                <a:latin typeface="Calibri" pitchFamily="34" charset="0"/>
              </a:rPr>
              <a:t> </a:t>
            </a:r>
            <a:r>
              <a:rPr lang="en-GB" sz="1600" dirty="0" smtClean="0">
                <a:latin typeface="Calibri" pitchFamily="34" charset="0"/>
              </a:rPr>
              <a:t>and </a:t>
            </a:r>
            <a:r>
              <a:rPr lang="en-GB" sz="1600" b="1" dirty="0" smtClean="0">
                <a:latin typeface="Calibri" pitchFamily="34" charset="0"/>
              </a:rPr>
              <a:t>security</a:t>
            </a:r>
            <a:r>
              <a:rPr lang="en-GB" sz="1600" dirty="0" smtClean="0">
                <a:latin typeface="Calibri" pitchFamily="34" charset="0"/>
              </a:rPr>
              <a:t> to </a:t>
            </a:r>
            <a:r>
              <a:rPr lang="en-GB" sz="1600" dirty="0">
                <a:latin typeface="Calibri" pitchFamily="34" charset="0"/>
              </a:rPr>
              <a:t>a company</a:t>
            </a:r>
            <a:r>
              <a:rPr lang="en-GB" sz="1600" dirty="0" smtClean="0">
                <a:latin typeface="Calibri" pitchFamily="34" charset="0"/>
              </a:rPr>
              <a:t>.</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68915639"/>
              </p:ext>
            </p:extLst>
          </p:nvPr>
        </p:nvGraphicFramePr>
        <p:xfrm>
          <a:off x="323528" y="2679662"/>
          <a:ext cx="5976664" cy="3886200"/>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Benefits of Routers:</a:t>
                      </a:r>
                    </a:p>
                    <a:p>
                      <a:pPr marL="285750" indent="-285750">
                        <a:spcAft>
                          <a:spcPts val="600"/>
                        </a:spcAft>
                        <a:buFont typeface="Arial" panose="020B0604020202020204" pitchFamily="34" charset="0"/>
                        <a:buChar char="•"/>
                      </a:pPr>
                      <a:r>
                        <a:rPr lang="en-GB" sz="1400" dirty="0" smtClean="0">
                          <a:latin typeface="Calibri" pitchFamily="34" charset="0"/>
                        </a:rPr>
                        <a:t>You can configure a network with several routers that can work cooperatively together. For example, some routers are able to monitor the network to determine the most efficient path for sending a message to its ultimate destination. If a part of the network is extremely busy, a router can automatically route messages along a less-busy route, e.g. the router knows that the Rockingham road is gridlocked so uses the A45 instead.</a:t>
                      </a:r>
                    </a:p>
                    <a:p>
                      <a:pPr marL="285750" indent="-285750">
                        <a:spcAft>
                          <a:spcPts val="600"/>
                        </a:spcAft>
                        <a:buFont typeface="Arial" panose="020B0604020202020204" pitchFamily="34" charset="0"/>
                        <a:buChar char="•"/>
                      </a:pPr>
                      <a:r>
                        <a:rPr lang="en-GB" sz="1400" dirty="0" smtClean="0">
                          <a:latin typeface="Calibri" pitchFamily="34" charset="0"/>
                        </a:rPr>
                        <a:t>In addition to packet forwarding, a router provides other services as well. To meet the demands on today's networks, routers are also used : </a:t>
                      </a:r>
                    </a:p>
                    <a:p>
                      <a:pPr marL="628650" indent="-285750">
                        <a:spcAft>
                          <a:spcPts val="600"/>
                        </a:spcAft>
                        <a:buFont typeface="Arial" panose="020B0604020202020204" pitchFamily="34" charset="0"/>
                        <a:buChar char="•"/>
                      </a:pPr>
                      <a:r>
                        <a:rPr lang="en-GB" sz="1400" dirty="0" smtClean="0">
                          <a:latin typeface="Calibri" pitchFamily="34" charset="0"/>
                        </a:rPr>
                        <a:t>To ensure steady, reliance availability of network connectivity. Routers use alternative parts if the primary part fails delivery of packets.</a:t>
                      </a:r>
                    </a:p>
                    <a:p>
                      <a:pPr marL="628650" indent="-285750">
                        <a:spcAft>
                          <a:spcPts val="600"/>
                        </a:spcAft>
                        <a:buFont typeface="Arial" panose="020B0604020202020204" pitchFamily="34" charset="0"/>
                        <a:buChar char="•"/>
                      </a:pPr>
                      <a:r>
                        <a:rPr lang="en-GB" sz="1400" dirty="0" smtClean="0">
                          <a:latin typeface="Calibri" pitchFamily="34" charset="0"/>
                        </a:rPr>
                        <a:t>To provide integrated services of data, video, and voice over wired and wireless networks. </a:t>
                      </a:r>
                    </a:p>
                    <a:p>
                      <a:pPr marL="628650" indent="-285750">
                        <a:spcAft>
                          <a:spcPts val="600"/>
                        </a:spcAft>
                        <a:buFont typeface="Arial" panose="020B0604020202020204" pitchFamily="34" charset="0"/>
                        <a:buChar char="•"/>
                      </a:pPr>
                      <a:r>
                        <a:rPr lang="en-GB" sz="1400" dirty="0" smtClean="0">
                          <a:latin typeface="Calibri" pitchFamily="34" charset="0"/>
                        </a:rPr>
                        <a:t>For security, router helps in mitigating the impact of worms, viruses, and other attacks on the network by permitting or denying the forwarding of packets.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425237"/>
            <a:ext cx="139732" cy="139732"/>
          </a:xfrm>
          <a:prstGeom prst="rect">
            <a:avLst/>
          </a:prstGeom>
        </p:spPr>
      </p:pic>
    </p:spTree>
    <p:extLst>
      <p:ext uri="{BB962C8B-B14F-4D97-AF65-F5344CB8AC3E}">
        <p14:creationId xmlns:p14="http://schemas.microsoft.com/office/powerpoint/2010/main" val="3536421644"/>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19 (P1.19)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430981162"/>
              </p:ext>
            </p:extLst>
          </p:nvPr>
        </p:nvGraphicFramePr>
        <p:xfrm>
          <a:off x="6408514" y="2685170"/>
          <a:ext cx="2411958" cy="26281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Browser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Provide examples of various browsers available and compare them.</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19 </a:t>
            </a:r>
            <a:r>
              <a:rPr lang="en-GB" sz="1600" dirty="0">
                <a:latin typeface="Calibri" pitchFamily="34" charset="0"/>
              </a:rPr>
              <a:t>– </a:t>
            </a:r>
            <a:r>
              <a:rPr lang="en-GB" sz="1600" dirty="0" smtClean="0">
                <a:latin typeface="Calibri" pitchFamily="34" charset="0"/>
              </a:rPr>
              <a:t>Describe what </a:t>
            </a:r>
            <a:r>
              <a:rPr lang="en-GB" sz="1600" b="1" dirty="0" smtClean="0">
                <a:latin typeface="Calibri" pitchFamily="34" charset="0"/>
              </a:rPr>
              <a:t>browsers</a:t>
            </a:r>
            <a:r>
              <a:rPr lang="en-GB" sz="1600" dirty="0" smtClean="0">
                <a:latin typeface="Calibri" pitchFamily="34" charset="0"/>
              </a:rPr>
              <a:t> do and outline the </a:t>
            </a:r>
            <a:r>
              <a:rPr lang="en-GB" sz="1600" b="1" dirty="0" smtClean="0">
                <a:latin typeface="Calibri" pitchFamily="34" charset="0"/>
              </a:rPr>
              <a:t>range of choices </a:t>
            </a:r>
            <a:r>
              <a:rPr lang="en-GB" sz="1600" dirty="0" smtClean="0">
                <a:latin typeface="Calibri" pitchFamily="34" charset="0"/>
              </a:rPr>
              <a:t>available to companies.</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555864161"/>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Browsers:</a:t>
                      </a:r>
                    </a:p>
                    <a:p>
                      <a:pPr marL="285750" indent="-285750">
                        <a:spcAft>
                          <a:spcPts val="600"/>
                        </a:spcAft>
                        <a:buFont typeface="Arial" panose="020B0604020202020204" pitchFamily="34" charset="0"/>
                        <a:buChar char="•"/>
                      </a:pPr>
                      <a:r>
                        <a:rPr lang="en-GB" sz="1400" dirty="0" smtClean="0">
                          <a:latin typeface="Calibri" pitchFamily="34" charset="0"/>
                        </a:rPr>
                        <a:t>Browsers exist merely to display results and translate the HTML code from the external and internal sites onto a GUI for the user to read and use. The choice of Browser is dependant on the users preferences rather than needs. They all do the same thing, display results. </a:t>
                      </a:r>
                    </a:p>
                    <a:p>
                      <a:pPr marL="285750" indent="-285750">
                        <a:spcAft>
                          <a:spcPts val="600"/>
                        </a:spcAft>
                        <a:buFont typeface="Arial" panose="020B0604020202020204" pitchFamily="34" charset="0"/>
                        <a:buChar char="•"/>
                      </a:pPr>
                      <a:r>
                        <a:rPr lang="en-GB" sz="1400" dirty="0" smtClean="0">
                          <a:latin typeface="Calibri" pitchFamily="34" charset="0"/>
                        </a:rPr>
                        <a:t>Browsers come with a small range of additional options to benefit the user and claim loyalty, for example:</a:t>
                      </a:r>
                    </a:p>
                    <a:p>
                      <a:pPr marL="628650" indent="-285750">
                        <a:spcAft>
                          <a:spcPts val="600"/>
                        </a:spcAft>
                        <a:buFont typeface="Arial" panose="020B0604020202020204" pitchFamily="34" charset="0"/>
                        <a:buChar char="•"/>
                      </a:pPr>
                      <a:r>
                        <a:rPr lang="en-GB" sz="1400" dirty="0" smtClean="0">
                          <a:latin typeface="Calibri" pitchFamily="34" charset="0"/>
                        </a:rPr>
                        <a:t>Embedded Email in IE</a:t>
                      </a:r>
                    </a:p>
                    <a:p>
                      <a:pPr marL="628650" indent="-285750">
                        <a:spcAft>
                          <a:spcPts val="600"/>
                        </a:spcAft>
                        <a:buFont typeface="Arial" panose="020B0604020202020204" pitchFamily="34" charset="0"/>
                        <a:buChar char="•"/>
                      </a:pPr>
                      <a:r>
                        <a:rPr lang="en-GB" sz="1400" dirty="0" smtClean="0">
                          <a:latin typeface="Calibri" pitchFamily="34" charset="0"/>
                        </a:rPr>
                        <a:t>Proxy and Java blocking in Opera</a:t>
                      </a:r>
                    </a:p>
                    <a:p>
                      <a:pPr marL="628650" indent="-285750">
                        <a:spcAft>
                          <a:spcPts val="600"/>
                        </a:spcAft>
                        <a:buFont typeface="Arial" panose="020B0604020202020204" pitchFamily="34" charset="0"/>
                        <a:buChar char="•"/>
                      </a:pPr>
                      <a:r>
                        <a:rPr lang="en-GB" sz="1400" dirty="0" smtClean="0">
                          <a:latin typeface="Calibri" pitchFamily="34" charset="0"/>
                        </a:rPr>
                        <a:t>Compatibility with OS like Safari</a:t>
                      </a:r>
                    </a:p>
                    <a:p>
                      <a:pPr marL="628650" indent="-285750">
                        <a:spcAft>
                          <a:spcPts val="600"/>
                        </a:spcAft>
                        <a:buFont typeface="Arial" panose="020B0604020202020204" pitchFamily="34" charset="0"/>
                        <a:buChar char="•"/>
                      </a:pPr>
                      <a:r>
                        <a:rPr lang="en-GB" sz="1400" dirty="0" smtClean="0">
                          <a:latin typeface="Calibri" pitchFamily="34" charset="0"/>
                        </a:rPr>
                        <a:t>Ease of Use like Chrome</a:t>
                      </a:r>
                    </a:p>
                    <a:p>
                      <a:pPr marL="628650" indent="-285750">
                        <a:spcAft>
                          <a:spcPts val="600"/>
                        </a:spcAft>
                        <a:buFont typeface="Arial" panose="020B0604020202020204" pitchFamily="34" charset="0"/>
                        <a:buChar char="•"/>
                      </a:pPr>
                      <a:r>
                        <a:rPr lang="en-GB" sz="1400" dirty="0" smtClean="0">
                          <a:latin typeface="Calibri" pitchFamily="34" charset="0"/>
                        </a:rPr>
                        <a:t>Adding favourites or stash like Opera.</a:t>
                      </a:r>
                    </a:p>
                    <a:p>
                      <a:pPr marL="628650" indent="-285750">
                        <a:spcAft>
                          <a:spcPts val="600"/>
                        </a:spcAft>
                        <a:buFont typeface="Arial" panose="020B0604020202020204" pitchFamily="34" charset="0"/>
                        <a:buChar char="•"/>
                      </a:pPr>
                      <a:r>
                        <a:rPr lang="en-GB" sz="1400" dirty="0" smtClean="0">
                          <a:latin typeface="Calibri" pitchFamily="34" charset="0"/>
                        </a:rPr>
                        <a:t>Speed of display like Firefox</a:t>
                      </a:r>
                    </a:p>
                    <a:p>
                      <a:pPr marL="285750" indent="-285750">
                        <a:spcAft>
                          <a:spcPts val="600"/>
                        </a:spcAft>
                        <a:buFont typeface="Arial" panose="020B0604020202020204" pitchFamily="34" charset="0"/>
                        <a:buChar char="•"/>
                      </a:pPr>
                      <a:endParaRPr lang="en-GB" sz="1400" dirty="0" smtClean="0">
                        <a:latin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005064"/>
            <a:ext cx="139732" cy="139732"/>
          </a:xfrm>
          <a:prstGeom prst="rect">
            <a:avLst/>
          </a:prstGeom>
        </p:spPr>
      </p:pic>
    </p:spTree>
    <p:extLst>
      <p:ext uri="{BB962C8B-B14F-4D97-AF65-F5344CB8AC3E}">
        <p14:creationId xmlns:p14="http://schemas.microsoft.com/office/powerpoint/2010/main" val="937161561"/>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Web Browsers…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
        <p:nvSpPr>
          <p:cNvPr id="3" name="Rectangle 2"/>
          <p:cNvSpPr/>
          <p:nvPr/>
        </p:nvSpPr>
        <p:spPr>
          <a:xfrm>
            <a:off x="326975" y="1162487"/>
            <a:ext cx="4101009" cy="5293757"/>
          </a:xfrm>
          <a:prstGeom prst="rect">
            <a:avLst/>
          </a:prstGeom>
        </p:spPr>
        <p:txBody>
          <a:bodyPr wrap="square">
            <a:spAutoFit/>
          </a:bodyPr>
          <a:lstStyle/>
          <a:p>
            <a:pPr>
              <a:spcAft>
                <a:spcPts val="600"/>
              </a:spcAft>
            </a:pPr>
            <a:r>
              <a:rPr lang="en-GB" sz="1400" b="1" dirty="0" smtClean="0">
                <a:latin typeface="Calibri" pitchFamily="34" charset="0"/>
              </a:rPr>
              <a:t>Web Browsers:</a:t>
            </a:r>
          </a:p>
          <a:p>
            <a:pPr>
              <a:spcAft>
                <a:spcPts val="600"/>
              </a:spcAft>
            </a:pPr>
            <a:r>
              <a:rPr lang="en-GB" sz="1400" dirty="0">
                <a:latin typeface="Calibri" pitchFamily="34" charset="0"/>
              </a:rPr>
              <a:t>From within all Browsers is the options for </a:t>
            </a:r>
            <a:r>
              <a:rPr lang="en-GB" sz="1400" dirty="0" smtClean="0">
                <a:latin typeface="Calibri" pitchFamily="34" charset="0"/>
              </a:rPr>
              <a:t>connectivity which allows </a:t>
            </a:r>
            <a:r>
              <a:rPr lang="en-GB" sz="1400" dirty="0">
                <a:latin typeface="Calibri" pitchFamily="34" charset="0"/>
              </a:rPr>
              <a:t>the easier access to networking. Also the access to </a:t>
            </a:r>
            <a:r>
              <a:rPr lang="en-GB" sz="1400" dirty="0" smtClean="0">
                <a:latin typeface="Calibri" pitchFamily="34" charset="0"/>
              </a:rPr>
              <a:t>history</a:t>
            </a:r>
            <a:r>
              <a:rPr lang="en-GB" sz="1400" dirty="0">
                <a:latin typeface="Calibri" pitchFamily="34" charset="0"/>
              </a:rPr>
              <a:t>, RSS feeds, setting privacy levels, security settings etc. </a:t>
            </a:r>
            <a:r>
              <a:rPr lang="en-GB" sz="1400" dirty="0" smtClean="0">
                <a:latin typeface="Calibri" pitchFamily="34" charset="0"/>
              </a:rPr>
              <a:t>are </a:t>
            </a:r>
            <a:r>
              <a:rPr lang="en-GB" sz="1400" dirty="0">
                <a:latin typeface="Calibri" pitchFamily="34" charset="0"/>
              </a:rPr>
              <a:t>all available on any web browser.</a:t>
            </a:r>
          </a:p>
          <a:p>
            <a:pPr>
              <a:spcAft>
                <a:spcPts val="600"/>
              </a:spcAft>
            </a:pPr>
            <a:r>
              <a:rPr lang="en-GB" sz="1400" dirty="0">
                <a:latin typeface="Calibri" pitchFamily="34" charset="0"/>
              </a:rPr>
              <a:t>At the end of the day all browsers are free, some come </a:t>
            </a:r>
            <a:r>
              <a:rPr lang="en-GB" sz="1400" dirty="0" smtClean="0">
                <a:latin typeface="Calibri" pitchFamily="34" charset="0"/>
              </a:rPr>
              <a:t>preinstalled </a:t>
            </a:r>
            <a:r>
              <a:rPr lang="en-GB" sz="1400" dirty="0">
                <a:latin typeface="Calibri" pitchFamily="34" charset="0"/>
              </a:rPr>
              <a:t>with the OS like IE in windows, Safari on IOS, </a:t>
            </a:r>
            <a:r>
              <a:rPr lang="en-GB" sz="1400" dirty="0" smtClean="0">
                <a:latin typeface="Calibri" pitchFamily="34" charset="0"/>
              </a:rPr>
              <a:t>Firefox </a:t>
            </a:r>
            <a:r>
              <a:rPr lang="en-GB" sz="1400" dirty="0">
                <a:latin typeface="Calibri" pitchFamily="34" charset="0"/>
              </a:rPr>
              <a:t>in Linux and there is nothing to stop a user from </a:t>
            </a:r>
            <a:r>
              <a:rPr lang="en-GB" sz="1400" dirty="0" smtClean="0">
                <a:latin typeface="Calibri" pitchFamily="34" charset="0"/>
              </a:rPr>
              <a:t>installing </a:t>
            </a:r>
            <a:r>
              <a:rPr lang="en-GB" sz="1400" dirty="0">
                <a:latin typeface="Calibri" pitchFamily="34" charset="0"/>
              </a:rPr>
              <a:t>other browsers for their own particular reasons. </a:t>
            </a:r>
          </a:p>
          <a:p>
            <a:pPr>
              <a:spcAft>
                <a:spcPts val="600"/>
              </a:spcAft>
            </a:pPr>
            <a:r>
              <a:rPr lang="en-GB" sz="1400" dirty="0">
                <a:latin typeface="Calibri" pitchFamily="34" charset="0"/>
              </a:rPr>
              <a:t>Heavy web users need an internet browser that is </a:t>
            </a:r>
            <a:r>
              <a:rPr lang="en-GB" sz="1400" dirty="0" smtClean="0">
                <a:latin typeface="Calibri" pitchFamily="34" charset="0"/>
              </a:rPr>
              <a:t>both </a:t>
            </a:r>
            <a:r>
              <a:rPr lang="en-GB" sz="1400" dirty="0">
                <a:latin typeface="Calibri" pitchFamily="34" charset="0"/>
              </a:rPr>
              <a:t>fast </a:t>
            </a:r>
            <a:r>
              <a:rPr lang="en-GB" sz="1400" dirty="0" smtClean="0">
                <a:latin typeface="Calibri" pitchFamily="34" charset="0"/>
              </a:rPr>
              <a:t>and </a:t>
            </a:r>
            <a:r>
              <a:rPr lang="en-GB" sz="1400" dirty="0">
                <a:latin typeface="Calibri" pitchFamily="34" charset="0"/>
              </a:rPr>
              <a:t>secure, and though all browsers enable internet access, </a:t>
            </a:r>
            <a:r>
              <a:rPr lang="en-GB" sz="1400" dirty="0" smtClean="0">
                <a:latin typeface="Calibri" pitchFamily="34" charset="0"/>
              </a:rPr>
              <a:t>not </a:t>
            </a:r>
            <a:r>
              <a:rPr lang="en-GB" sz="1400" dirty="0">
                <a:latin typeface="Calibri" pitchFamily="34" charset="0"/>
              </a:rPr>
              <a:t>all are created equal. Different browsers can render </a:t>
            </a:r>
            <a:r>
              <a:rPr lang="en-GB" sz="1400" dirty="0" smtClean="0">
                <a:latin typeface="Calibri" pitchFamily="34" charset="0"/>
              </a:rPr>
              <a:t>webpages </a:t>
            </a:r>
            <a:r>
              <a:rPr lang="en-GB" sz="1400" dirty="0">
                <a:latin typeface="Calibri" pitchFamily="34" charset="0"/>
              </a:rPr>
              <a:t>differently, and there can be a large disparity in </a:t>
            </a:r>
            <a:r>
              <a:rPr lang="en-GB" sz="1400" dirty="0" smtClean="0">
                <a:latin typeface="Calibri" pitchFamily="34" charset="0"/>
              </a:rPr>
              <a:t>performance </a:t>
            </a:r>
            <a:r>
              <a:rPr lang="en-GB" sz="1400" dirty="0">
                <a:latin typeface="Calibri" pitchFamily="34" charset="0"/>
              </a:rPr>
              <a:t>between the top competitors. The three main </a:t>
            </a:r>
            <a:r>
              <a:rPr lang="en-GB" sz="1400" dirty="0" smtClean="0">
                <a:latin typeface="Calibri" pitchFamily="34" charset="0"/>
              </a:rPr>
              <a:t>things </a:t>
            </a:r>
            <a:r>
              <a:rPr lang="en-GB" sz="1400" dirty="0">
                <a:latin typeface="Calibri" pitchFamily="34" charset="0"/>
              </a:rPr>
              <a:t>to consider when choosing an internet browser are </a:t>
            </a:r>
            <a:r>
              <a:rPr lang="en-GB" sz="1400" dirty="0" smtClean="0">
                <a:latin typeface="Calibri" pitchFamily="34" charset="0"/>
              </a:rPr>
              <a:t>simplicity</a:t>
            </a:r>
            <a:r>
              <a:rPr lang="en-GB" sz="1400" dirty="0">
                <a:latin typeface="Calibri" pitchFamily="34" charset="0"/>
              </a:rPr>
              <a:t>, speed and security</a:t>
            </a:r>
            <a:r>
              <a:rPr lang="en-GB" sz="1400" dirty="0" smtClean="0">
                <a:latin typeface="Calibri" pitchFamily="34" charset="0"/>
              </a:rPr>
              <a:t>.</a:t>
            </a:r>
          </a:p>
          <a:p>
            <a:pPr>
              <a:spcAft>
                <a:spcPts val="600"/>
              </a:spcAft>
            </a:pPr>
            <a:r>
              <a:rPr lang="en-GB" sz="1400" b="1" dirty="0" smtClean="0">
                <a:latin typeface="Calibri" pitchFamily="34" charset="0"/>
              </a:rPr>
              <a:t>Comparison of web browsers:</a:t>
            </a:r>
          </a:p>
          <a:p>
            <a:pPr>
              <a:spcAft>
                <a:spcPts val="600"/>
              </a:spcAft>
            </a:pPr>
            <a:r>
              <a:rPr lang="en-GB" sz="1400" dirty="0">
                <a:latin typeface="Calibri" pitchFamily="34" charset="0"/>
              </a:rPr>
              <a:t>For comparison details click </a:t>
            </a:r>
            <a:r>
              <a:rPr lang="en-GB" sz="1400" dirty="0">
                <a:latin typeface="Calibri" pitchFamily="34" charset="0"/>
                <a:hlinkClick r:id="rId3"/>
              </a:rPr>
              <a:t>here</a:t>
            </a:r>
            <a:r>
              <a:rPr lang="en-GB" sz="1400" dirty="0" smtClean="0">
                <a:latin typeface="Calibri" pitchFamily="34" charset="0"/>
              </a:rPr>
              <a:t>. Overall </a:t>
            </a:r>
            <a:endParaRPr lang="en-GB" sz="1400" dirty="0">
              <a:latin typeface="Calibri" pitchFamily="34" charset="0"/>
            </a:endParaRPr>
          </a:p>
          <a:p>
            <a:pPr>
              <a:spcAft>
                <a:spcPts val="600"/>
              </a:spcAft>
            </a:pPr>
            <a:endParaRPr lang="en-GB" sz="1400" b="1" dirty="0" smtClean="0">
              <a:latin typeface="Calibri" pitchFamily="34" charset="0"/>
            </a:endParaRPr>
          </a:p>
        </p:txBody>
      </p:sp>
      <p:pic>
        <p:nvPicPr>
          <p:cNvPr id="11" name="Picture 4" descr="http://images.sixrevisions.com/2009/10/15-02_performance_comparison_of_web_browsers_preview.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5126" y="1204061"/>
            <a:ext cx="4248150" cy="4889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289029"/>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20 (P1.20)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828572663"/>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Email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Examples of Email Applications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Compare Online and Offline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20 </a:t>
            </a:r>
            <a:r>
              <a:rPr lang="en-GB" sz="1600" dirty="0">
                <a:latin typeface="Calibri" pitchFamily="34" charset="0"/>
              </a:rPr>
              <a:t>– </a:t>
            </a:r>
            <a:r>
              <a:rPr lang="en-GB" sz="1600" dirty="0" smtClean="0">
                <a:latin typeface="Calibri" pitchFamily="34" charset="0"/>
              </a:rPr>
              <a:t>Describe, with examples, </a:t>
            </a:r>
            <a:r>
              <a:rPr lang="en-GB" sz="1600" b="1" dirty="0">
                <a:latin typeface="Calibri" pitchFamily="34" charset="0"/>
              </a:rPr>
              <a:t>email</a:t>
            </a:r>
            <a:r>
              <a:rPr lang="en-GB" sz="1600" dirty="0">
                <a:latin typeface="Calibri" pitchFamily="34" charset="0"/>
              </a:rPr>
              <a:t> </a:t>
            </a:r>
            <a:r>
              <a:rPr lang="en-GB" sz="1600" b="1" dirty="0" smtClean="0">
                <a:latin typeface="Calibri" pitchFamily="34" charset="0"/>
              </a:rPr>
              <a:t>applications</a:t>
            </a:r>
            <a:r>
              <a:rPr lang="en-GB" sz="1600" dirty="0" smtClean="0">
                <a:latin typeface="Calibri" pitchFamily="34" charset="0"/>
              </a:rPr>
              <a:t> and compare </a:t>
            </a:r>
            <a:r>
              <a:rPr lang="en-GB" sz="1600" b="1" dirty="0" smtClean="0">
                <a:latin typeface="Calibri" pitchFamily="34" charset="0"/>
              </a:rPr>
              <a:t>online/offline </a:t>
            </a:r>
            <a:r>
              <a:rPr lang="en-GB" sz="1600" dirty="0" smtClean="0">
                <a:latin typeface="Calibri" pitchFamily="34" charset="0"/>
              </a:rPr>
              <a:t>applications.</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989142039"/>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Email Applications (e.g. Outlook, Google Mail, Windows Live Hotmail):</a:t>
                      </a:r>
                    </a:p>
                    <a:p>
                      <a:pPr marL="285750" indent="-285750">
                        <a:spcAft>
                          <a:spcPts val="600"/>
                        </a:spcAft>
                        <a:buFont typeface="Arial" panose="020B0604020202020204" pitchFamily="34" charset="0"/>
                        <a:buChar char="•"/>
                      </a:pPr>
                      <a:r>
                        <a:rPr lang="en-GB" sz="1400" dirty="0" smtClean="0">
                          <a:latin typeface="Calibri" pitchFamily="34" charset="0"/>
                        </a:rPr>
                        <a:t>There are two types of Email components used in private and business, Browser based such as Outlook express and Site based such as </a:t>
                      </a:r>
                      <a:r>
                        <a:rPr lang="en-GB" sz="1400" dirty="0" err="1" smtClean="0">
                          <a:latin typeface="Calibri" pitchFamily="34" charset="0"/>
                        </a:rPr>
                        <a:t>GMail</a:t>
                      </a:r>
                      <a:r>
                        <a:rPr lang="en-GB" sz="1400" dirty="0" smtClean="0">
                          <a:latin typeface="Calibri" pitchFamily="34" charset="0"/>
                        </a:rPr>
                        <a:t>, Hotmail, Yahoo Mail etc. </a:t>
                      </a:r>
                    </a:p>
                    <a:p>
                      <a:pPr marL="285750" indent="-285750">
                        <a:spcAft>
                          <a:spcPts val="600"/>
                        </a:spcAft>
                        <a:buFont typeface="Arial" panose="020B0604020202020204" pitchFamily="34" charset="0"/>
                        <a:buChar char="•"/>
                      </a:pPr>
                      <a:r>
                        <a:rPr lang="en-GB" sz="1400" dirty="0" smtClean="0">
                          <a:latin typeface="Calibri" pitchFamily="34" charset="0"/>
                        </a:rPr>
                        <a:t>Both of these types have their own purposes and often users will use several online and an offline mail program to access their accounts. With modern Smartphones, synchronising accounts is standard practice but users will still maintain a separation between accounts, usually for professional and personal reasons.</a:t>
                      </a:r>
                    </a:p>
                    <a:p>
                      <a:pPr marL="285750" indent="-285750">
                        <a:spcAft>
                          <a:spcPts val="600"/>
                        </a:spcAft>
                        <a:buFont typeface="Arial" panose="020B0604020202020204" pitchFamily="34" charset="0"/>
                        <a:buChar char="•"/>
                      </a:pPr>
                      <a:r>
                        <a:rPr lang="en-GB" sz="1400" dirty="0" smtClean="0">
                          <a:latin typeface="Calibri" pitchFamily="34" charset="0"/>
                        </a:rPr>
                        <a:t>The difference between the two systems is minimal, once activated they provide the same systems of storage and access, mail, calendars, reminders, CC, BCC, folders structures, tracking RSS accounts, out of office reminders, collaborative calendar sharing, meeting invites and reminders.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777165"/>
            <a:ext cx="139732" cy="1397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921702"/>
            <a:ext cx="139732" cy="139732"/>
          </a:xfrm>
          <a:prstGeom prst="rect">
            <a:avLst/>
          </a:prstGeom>
        </p:spPr>
      </p:pic>
    </p:spTree>
    <p:extLst>
      <p:ext uri="{BB962C8B-B14F-4D97-AF65-F5344CB8AC3E}">
        <p14:creationId xmlns:p14="http://schemas.microsoft.com/office/powerpoint/2010/main" val="91830063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Email Applications…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3" name="Rectangle 2"/>
          <p:cNvSpPr/>
          <p:nvPr/>
        </p:nvSpPr>
        <p:spPr>
          <a:xfrm>
            <a:off x="326975" y="1162487"/>
            <a:ext cx="4471405" cy="5432256"/>
          </a:xfrm>
          <a:prstGeom prst="rect">
            <a:avLst/>
          </a:prstGeom>
        </p:spPr>
        <p:txBody>
          <a:bodyPr wrap="square">
            <a:spAutoFit/>
          </a:bodyPr>
          <a:lstStyle/>
          <a:p>
            <a:pPr>
              <a:spcAft>
                <a:spcPts val="600"/>
              </a:spcAft>
            </a:pPr>
            <a:r>
              <a:rPr lang="en-GB" sz="1400" b="1" dirty="0" smtClean="0">
                <a:latin typeface="Calibri" pitchFamily="34" charset="0"/>
              </a:rPr>
              <a:t>Email Applications:</a:t>
            </a:r>
          </a:p>
          <a:p>
            <a:pPr>
              <a:spcAft>
                <a:spcPts val="600"/>
              </a:spcAft>
            </a:pPr>
            <a:r>
              <a:rPr lang="en-GB" sz="1400" dirty="0">
                <a:latin typeface="Calibri" pitchFamily="34" charset="0"/>
              </a:rPr>
              <a:t>The difference between offline and online is ease of access, online email programs save the emails as drafts to be re-accessed, offline email programs resend when reconnected. It is the ease of use that defines the multiple accounts, online can be accessed remotely, allows multiple accounts but is also less secure.</a:t>
            </a:r>
          </a:p>
          <a:p>
            <a:pPr>
              <a:spcAft>
                <a:spcPts val="600"/>
              </a:spcAft>
            </a:pPr>
            <a:r>
              <a:rPr lang="en-GB" sz="1400" dirty="0">
                <a:latin typeface="Calibri" pitchFamily="34" charset="0"/>
              </a:rPr>
              <a:t>Microsoft Outlook and Outlook Express are e-mail programs that allow the user to send and receive mail, manage and sort messages, check and remind the user of their feeds, attach files, and more. The User can read their messages while still attached to the Internet, or they can read and answer them offline if you use a telephone line and ADSL to connect to the Internet. If the User uses a permanent connection, such as a cable modem, their computer is always online. With a permanent connection, they can choose </a:t>
            </a:r>
            <a:r>
              <a:rPr lang="en-GB" sz="1400" dirty="0" smtClean="0">
                <a:latin typeface="Calibri" pitchFamily="34" charset="0"/>
              </a:rPr>
              <a:t>to:</a:t>
            </a:r>
            <a:endParaRPr lang="en-GB" sz="1400" dirty="0">
              <a:latin typeface="Calibri" pitchFamily="34" charset="0"/>
            </a:endParaRPr>
          </a:p>
          <a:p>
            <a:pPr marL="285750" indent="-285750">
              <a:spcAft>
                <a:spcPts val="600"/>
              </a:spcAft>
              <a:buFont typeface="Arial" panose="020B0604020202020204" pitchFamily="34" charset="0"/>
              <a:buChar char="•"/>
            </a:pPr>
            <a:r>
              <a:rPr lang="en-GB" sz="1400" dirty="0">
                <a:latin typeface="Calibri" pitchFamily="34" charset="0"/>
              </a:rPr>
              <a:t>Have Outlook Express check your mail every 10 minutes, or every 30 minutes, and so on. </a:t>
            </a:r>
          </a:p>
          <a:p>
            <a:pPr marL="285750" indent="-285750">
              <a:spcAft>
                <a:spcPts val="600"/>
              </a:spcAft>
              <a:buFont typeface="Arial" panose="020B0604020202020204" pitchFamily="34" charset="0"/>
              <a:buChar char="•"/>
            </a:pPr>
            <a:r>
              <a:rPr lang="en-GB" sz="1400" dirty="0">
                <a:latin typeface="Calibri" pitchFamily="34" charset="0"/>
              </a:rPr>
              <a:t>Create folders to organize your messages, and keep an address book that makes addressing your messages quick and easy.</a:t>
            </a:r>
          </a:p>
          <a:p>
            <a:pPr>
              <a:spcAft>
                <a:spcPts val="600"/>
              </a:spcAft>
            </a:pPr>
            <a:endParaRPr lang="en-GB" sz="1400" dirty="0" smtClean="0">
              <a:latin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8380" y="1473230"/>
            <a:ext cx="4022092" cy="4548058"/>
          </a:xfrm>
          <a:prstGeom prst="rect">
            <a:avLst/>
          </a:prstGeom>
        </p:spPr>
      </p:pic>
    </p:spTree>
    <p:extLst>
      <p:ext uri="{BB962C8B-B14F-4D97-AF65-F5344CB8AC3E}">
        <p14:creationId xmlns:p14="http://schemas.microsoft.com/office/powerpoint/2010/main" val="2642309362"/>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Task 21 (P1.21)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220367303"/>
              </p:ext>
            </p:extLst>
          </p:nvPr>
        </p:nvGraphicFramePr>
        <p:xfrm>
          <a:off x="6408514" y="2685170"/>
          <a:ext cx="2411958" cy="270438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TCP/IP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Diagram to Illustrated how TCP/IP works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Describe how TCP/IP works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r>
              <a:rPr lang="en-GB" sz="1600" b="1" dirty="0" smtClean="0">
                <a:latin typeface="Calibri" pitchFamily="34" charset="0"/>
                <a:cs typeface="Calibri" pitchFamily="34" charset="0"/>
              </a:rPr>
              <a:t>P1 – Task 21 </a:t>
            </a:r>
            <a:r>
              <a:rPr lang="en-GB" sz="1600" dirty="0">
                <a:latin typeface="Calibri" pitchFamily="34" charset="0"/>
              </a:rPr>
              <a:t>– </a:t>
            </a:r>
            <a:r>
              <a:rPr lang="en-GB" sz="1600" dirty="0" smtClean="0">
                <a:latin typeface="Calibri" pitchFamily="34" charset="0"/>
              </a:rPr>
              <a:t>Describe, with evidence, what </a:t>
            </a:r>
            <a:r>
              <a:rPr lang="en-GB" sz="1600" b="1" dirty="0" smtClean="0">
                <a:latin typeface="Calibri" pitchFamily="34" charset="0"/>
              </a:rPr>
              <a:t>TCP/IP</a:t>
            </a:r>
            <a:r>
              <a:rPr lang="en-GB" sz="1600" dirty="0" smtClean="0">
                <a:latin typeface="Calibri" pitchFamily="34" charset="0"/>
              </a:rPr>
              <a:t> is and how it works.</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4035454543"/>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TCP/IP:</a:t>
                      </a:r>
                    </a:p>
                    <a:p>
                      <a:pPr marL="285750" indent="-285750">
                        <a:spcAft>
                          <a:spcPts val="600"/>
                        </a:spcAft>
                        <a:buFont typeface="Arial" panose="020B0604020202020204" pitchFamily="34" charset="0"/>
                        <a:buChar char="•"/>
                      </a:pPr>
                      <a:r>
                        <a:rPr lang="en-GB" sz="1400" dirty="0" smtClean="0">
                          <a:latin typeface="Calibri" pitchFamily="34" charset="0"/>
                        </a:rPr>
                        <a:t>TCP/IP (Transmission Control Protocol/Internet Protocol) is the basic communication language or protocol of the Internet. It can also be used as a communications protocol in a private network (either an intranet or an extranet). When you are set up with direct access to the Internet, your computer is provided with a copy of the TCP/IP program just as every other computer that you may send messages to or get information from is.</a:t>
                      </a:r>
                    </a:p>
                    <a:p>
                      <a:pPr marL="285750" indent="-285750">
                        <a:spcAft>
                          <a:spcPts val="600"/>
                        </a:spcAft>
                        <a:buFont typeface="Arial" panose="020B0604020202020204" pitchFamily="34" charset="0"/>
                        <a:buChar char="•"/>
                      </a:pPr>
                      <a:r>
                        <a:rPr lang="en-GB" sz="1400" b="1" dirty="0" smtClean="0">
                          <a:latin typeface="Calibri" pitchFamily="34" charset="0"/>
                        </a:rPr>
                        <a:t>TCP/IP is a two-layer program. </a:t>
                      </a:r>
                      <a:endParaRPr lang="en-GB" sz="1400" b="0" dirty="0" smtClean="0">
                        <a:latin typeface="Calibri" pitchFamily="34" charset="0"/>
                      </a:endParaRPr>
                    </a:p>
                    <a:p>
                      <a:pPr marL="628650" indent="-285750">
                        <a:spcAft>
                          <a:spcPts val="600"/>
                        </a:spcAft>
                        <a:buFont typeface="Arial" panose="020B0604020202020204" pitchFamily="34" charset="0"/>
                        <a:buChar char="•"/>
                      </a:pPr>
                      <a:r>
                        <a:rPr lang="en-GB" sz="1400" dirty="0" smtClean="0">
                          <a:latin typeface="Calibri" pitchFamily="34" charset="0"/>
                        </a:rPr>
                        <a:t>The Transmission Control Protocol, manages the assembling of a message or file into smaller packets that are transmitted over the Internet and received by a TCP that reassembles them to be read. </a:t>
                      </a:r>
                    </a:p>
                    <a:p>
                      <a:pPr marL="628650" indent="-285750">
                        <a:spcAft>
                          <a:spcPts val="600"/>
                        </a:spcAft>
                        <a:buFont typeface="Arial" panose="020B0604020202020204" pitchFamily="34" charset="0"/>
                        <a:buChar char="•"/>
                      </a:pPr>
                      <a:r>
                        <a:rPr lang="en-GB" sz="1400" dirty="0" smtClean="0">
                          <a:latin typeface="Calibri" pitchFamily="34" charset="0"/>
                        </a:rPr>
                        <a:t>The lower layer, Internet Protocol, handles the address part of each packet so that it gets to the right destination. Each gateway computer on the network checks this address to see where to forward the message. Even though some packets from the same message are routed differently, they'll be reassembled at the destination.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6"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417646"/>
            <a:ext cx="139732" cy="139732"/>
          </a:xfrm>
          <a:prstGeom prst="rect">
            <a:avLst/>
          </a:prstGeom>
        </p:spPr>
      </p:pic>
    </p:spTree>
    <p:extLst>
      <p:ext uri="{BB962C8B-B14F-4D97-AF65-F5344CB8AC3E}">
        <p14:creationId xmlns:p14="http://schemas.microsoft.com/office/powerpoint/2010/main" val="1859518047"/>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500" dirty="0" smtClean="0"/>
              <a:t>TCP/IP…</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3" name="Rectangle 2"/>
          <p:cNvSpPr/>
          <p:nvPr/>
        </p:nvSpPr>
        <p:spPr>
          <a:xfrm>
            <a:off x="326975" y="1162487"/>
            <a:ext cx="8493497" cy="1754326"/>
          </a:xfrm>
          <a:prstGeom prst="rect">
            <a:avLst/>
          </a:prstGeom>
        </p:spPr>
        <p:txBody>
          <a:bodyPr wrap="square">
            <a:spAutoFit/>
          </a:bodyPr>
          <a:lstStyle/>
          <a:p>
            <a:pPr>
              <a:spcAft>
                <a:spcPts val="600"/>
              </a:spcAft>
            </a:pPr>
            <a:r>
              <a:rPr lang="en-GB" sz="1400" b="1" dirty="0" smtClean="0">
                <a:latin typeface="Calibri" pitchFamily="34" charset="0"/>
              </a:rPr>
              <a:t>TCP/IP:</a:t>
            </a:r>
          </a:p>
          <a:p>
            <a:pPr>
              <a:spcAft>
                <a:spcPts val="600"/>
              </a:spcAft>
            </a:pPr>
            <a:r>
              <a:rPr lang="en-GB" sz="1400" dirty="0">
                <a:latin typeface="Calibri" pitchFamily="34" charset="0"/>
              </a:rPr>
              <a:t>TCP/IP uses the client/server model of communication in which a user (a client) requests a service (such as sending a Web page) from another user (a server) in the network. </a:t>
            </a:r>
          </a:p>
          <a:p>
            <a:pPr>
              <a:spcAft>
                <a:spcPts val="600"/>
              </a:spcAft>
            </a:pPr>
            <a:r>
              <a:rPr lang="en-GB" sz="1400" dirty="0">
                <a:latin typeface="Calibri" pitchFamily="34" charset="0"/>
              </a:rPr>
              <a:t>TCP/IP communication is primarily point-to-point, meaning each communication is from one point (or host computer) in the network to another point or host computer. TCP/IP and the higher-level applications that use it are collectively </a:t>
            </a:r>
            <a:r>
              <a:rPr lang="en-GB" sz="1400" dirty="0" smtClean="0">
                <a:latin typeface="Calibri" pitchFamily="34" charset="0"/>
              </a:rPr>
              <a:t>said </a:t>
            </a:r>
            <a:r>
              <a:rPr lang="en-GB" sz="1400" dirty="0">
                <a:latin typeface="Calibri" pitchFamily="34" charset="0"/>
              </a:rPr>
              <a:t>to be "stateless" because each client </a:t>
            </a:r>
            <a:r>
              <a:rPr lang="en-GB" sz="1400" dirty="0" smtClean="0">
                <a:latin typeface="Calibri" pitchFamily="34" charset="0"/>
              </a:rPr>
              <a:t>request </a:t>
            </a:r>
            <a:r>
              <a:rPr lang="en-GB" sz="1400" dirty="0">
                <a:latin typeface="Calibri" pitchFamily="34" charset="0"/>
              </a:rPr>
              <a:t>is considered a new request </a:t>
            </a:r>
            <a:r>
              <a:rPr lang="en-GB" sz="1400" dirty="0" smtClean="0">
                <a:latin typeface="Calibri" pitchFamily="34" charset="0"/>
              </a:rPr>
              <a:t>unrelated </a:t>
            </a:r>
            <a:r>
              <a:rPr lang="en-GB" sz="1400" dirty="0">
                <a:latin typeface="Calibri" pitchFamily="34" charset="0"/>
              </a:rPr>
              <a:t>to any previous one</a:t>
            </a:r>
            <a:r>
              <a:rPr lang="en-GB" sz="1400" dirty="0" smtClean="0">
                <a:latin typeface="Calibri" pitchFamily="34" charset="0"/>
              </a:rPr>
              <a:t>.</a:t>
            </a:r>
            <a:endParaRPr lang="en-GB" sz="1400" dirty="0">
              <a:latin typeface="Calibri"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2862"/>
          <a:stretch/>
        </p:blipFill>
        <p:spPr>
          <a:xfrm>
            <a:off x="992776" y="2916813"/>
            <a:ext cx="7145250" cy="3680539"/>
          </a:xfrm>
          <a:prstGeom prst="rect">
            <a:avLst/>
          </a:prstGeom>
        </p:spPr>
      </p:pic>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1920555980"/>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1"/>
          <p:cNvSpPr txBox="1">
            <a:spLocks/>
          </p:cNvSpPr>
          <p:nvPr/>
        </p:nvSpPr>
        <p:spPr>
          <a:xfrm>
            <a:off x="219621" y="1092845"/>
            <a:ext cx="8715375" cy="500789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95250" marR="0" lvl="0" indent="0" algn="l" defTabSz="914400" rtl="0" eaLnBrk="1" fontAlgn="auto" latinLnBrk="0" hangingPunct="1">
              <a:lnSpc>
                <a:spcPct val="100000"/>
              </a:lnSpc>
              <a:spcBef>
                <a:spcPts val="0"/>
              </a:spcBef>
              <a:spcAft>
                <a:spcPts val="600"/>
              </a:spcAft>
              <a:buClr>
                <a:schemeClr val="accent1"/>
              </a:buClr>
              <a:buSzPct val="68000"/>
              <a:buFont typeface="Wingdings 3"/>
              <a:buNone/>
              <a:tabLst/>
              <a:defRPr/>
            </a:pPr>
            <a:endParaRPr kumimoji="0" lang="en-GB" sz="17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p:txBody>
      </p:sp>
      <p:sp>
        <p:nvSpPr>
          <p:cNvPr id="3074" name="Title 1"/>
          <p:cNvSpPr>
            <a:spLocks noGrp="1"/>
          </p:cNvSpPr>
          <p:nvPr>
            <p:ph type="title"/>
          </p:nvPr>
        </p:nvSpPr>
        <p:spPr>
          <a:xfrm>
            <a:off x="249375" y="-115190"/>
            <a:ext cx="8229600" cy="857256"/>
          </a:xfrm>
        </p:spPr>
        <p:txBody>
          <a:bodyPr>
            <a:normAutofit/>
          </a:bodyPr>
          <a:lstStyle/>
          <a:p>
            <a:r>
              <a:rPr lang="en-GB" sz="3200" dirty="0" smtClean="0"/>
              <a:t>AO1 – Assessment (P, M, D)</a:t>
            </a:r>
            <a:endParaRPr lang="en-GB" sz="3200" b="1" dirty="0" smtClean="0"/>
          </a:p>
        </p:txBody>
      </p:sp>
      <p:sp>
        <p:nvSpPr>
          <p:cNvPr id="5" name="Content Placeholder 1"/>
          <p:cNvSpPr>
            <a:spLocks noGrp="1"/>
          </p:cNvSpPr>
          <p:nvPr>
            <p:ph idx="4294967295"/>
          </p:nvPr>
        </p:nvSpPr>
        <p:spPr>
          <a:xfrm>
            <a:off x="214343" y="1085402"/>
            <a:ext cx="8715375" cy="558395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95250" indent="0">
              <a:buNone/>
            </a:pPr>
            <a:endParaRPr lang="en-GB" sz="1700" dirty="0" smtClean="0"/>
          </a:p>
        </p:txBody>
      </p:sp>
      <p:graphicFrame>
        <p:nvGraphicFramePr>
          <p:cNvPr id="62" name="Table 61"/>
          <p:cNvGraphicFramePr>
            <a:graphicFrameLocks noGrp="1"/>
          </p:cNvGraphicFramePr>
          <p:nvPr/>
        </p:nvGraphicFramePr>
        <p:xfrm>
          <a:off x="251520" y="1124744"/>
          <a:ext cx="7200800" cy="4896542"/>
        </p:xfrm>
        <a:graphic>
          <a:graphicData uri="http://schemas.openxmlformats.org/drawingml/2006/table">
            <a:tbl>
              <a:tblPr/>
              <a:tblGrid>
                <a:gridCol w="663364"/>
                <a:gridCol w="5018982"/>
                <a:gridCol w="761565"/>
                <a:gridCol w="756889"/>
              </a:tblGrid>
              <a:tr h="183605">
                <a:tc>
                  <a:txBody>
                    <a:bodyPr/>
                    <a:lstStyle/>
                    <a:p>
                      <a:pPr algn="ctr">
                        <a:spcAft>
                          <a:spcPts val="0"/>
                        </a:spcAft>
                      </a:pPr>
                      <a:r>
                        <a:rPr lang="en-GB" sz="1200" b="1" dirty="0">
                          <a:latin typeface="Calibri" pitchFamily="34" charset="0"/>
                          <a:ea typeface="Times New Roman"/>
                          <a:cs typeface="Calibri" pitchFamily="34" charset="0"/>
                        </a:rPr>
                        <a:t>Task</a:t>
                      </a:r>
                      <a:endParaRPr lang="en-ZA" sz="1200" dirty="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c>
                  <a:txBody>
                    <a:bodyPr/>
                    <a:lstStyle/>
                    <a:p>
                      <a:pPr algn="ctr">
                        <a:spcAft>
                          <a:spcPts val="0"/>
                        </a:spcAft>
                      </a:pPr>
                      <a:r>
                        <a:rPr lang="en-GB" sz="1200" b="1">
                          <a:latin typeface="Calibri" pitchFamily="34" charset="0"/>
                          <a:ea typeface="Times New Roman"/>
                          <a:cs typeface="Calibri" pitchFamily="34" charset="0"/>
                        </a:rPr>
                        <a:t>Activities</a:t>
                      </a: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c>
                  <a:txBody>
                    <a:bodyPr/>
                    <a:lstStyle/>
                    <a:p>
                      <a:pPr algn="ctr">
                        <a:spcAft>
                          <a:spcPts val="0"/>
                        </a:spcAft>
                      </a:pPr>
                      <a:r>
                        <a:rPr lang="en-GB" sz="1200" b="1">
                          <a:latin typeface="Calibri" pitchFamily="34" charset="0"/>
                          <a:ea typeface="Times New Roman"/>
                          <a:cs typeface="Calibri" pitchFamily="34" charset="0"/>
                        </a:rPr>
                        <a:t>Student</a:t>
                      </a: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c>
                  <a:txBody>
                    <a:bodyPr/>
                    <a:lstStyle/>
                    <a:p>
                      <a:pPr algn="ctr">
                        <a:spcAft>
                          <a:spcPts val="0"/>
                        </a:spcAft>
                      </a:pPr>
                      <a:r>
                        <a:rPr lang="en-GB" sz="1200" b="1" dirty="0" smtClean="0">
                          <a:latin typeface="Calibri" pitchFamily="34" charset="0"/>
                          <a:ea typeface="Times New Roman"/>
                          <a:cs typeface="Calibri" pitchFamily="34" charset="0"/>
                        </a:rPr>
                        <a:t>Peer</a:t>
                      </a:r>
                      <a:endParaRPr lang="en-ZA" sz="1200" dirty="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3B3B3"/>
                    </a:solidFill>
                  </a:tcPr>
                </a:tc>
              </a:tr>
              <a:tr h="261441">
                <a:tc gridSpan="4">
                  <a:txBody>
                    <a:bodyPr/>
                    <a:lstStyle/>
                    <a:p>
                      <a:pPr>
                        <a:spcAft>
                          <a:spcPts val="0"/>
                        </a:spcAft>
                      </a:pPr>
                      <a:r>
                        <a:rPr lang="en-GB" sz="1200" b="1" dirty="0">
                          <a:solidFill>
                            <a:srgbClr val="FFFFFF"/>
                          </a:solidFill>
                          <a:latin typeface="Calibri" pitchFamily="34" charset="0"/>
                          <a:ea typeface="Times New Roman"/>
                          <a:cs typeface="Calibri" pitchFamily="34" charset="0"/>
                        </a:rPr>
                        <a:t>Create an appropriate Bitmap and Vector graphic for BW Travel</a:t>
                      </a: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hMerge="1">
                  <a:txBody>
                    <a:bodyPr/>
                    <a:lstStyle/>
                    <a:p>
                      <a:endParaRPr lang="en-ZA"/>
                    </a:p>
                  </a:txBody>
                  <a:tcPr/>
                </a:tc>
                <a:tc hMerge="1">
                  <a:txBody>
                    <a:bodyPr/>
                    <a:lstStyle/>
                    <a:p>
                      <a:endParaRPr lang="en-ZA"/>
                    </a:p>
                  </a:txBody>
                  <a:tcPr/>
                </a:tc>
                <a:tc hMerge="1">
                  <a:txBody>
                    <a:bodyPr/>
                    <a:lstStyle/>
                    <a:p>
                      <a:endParaRPr lang="en-ZA"/>
                    </a:p>
                  </a:txBody>
                  <a:tcPr/>
                </a:tc>
              </a:tr>
              <a:tr h="252536">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2536">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77344">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3986">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7802">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1441">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endParaRPr lang="en-ZA" sz="1200" dirty="0">
                        <a:latin typeface="Calibri" pitchFamily="34" charset="0"/>
                        <a:ea typeface="Times New Roman"/>
                        <a:cs typeface="Calibri" pitchFamily="34" charset="0"/>
                      </a:endParaRPr>
                    </a:p>
                  </a:txBody>
                  <a:tcPr marL="57024" marR="570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bl>
          </a:graphicData>
        </a:graphic>
      </p:graphicFrame>
    </p:spTree>
    <p:extLst>
      <p:ext uri="{BB962C8B-B14F-4D97-AF65-F5344CB8AC3E}">
        <p14:creationId xmlns:p14="http://schemas.microsoft.com/office/powerpoint/2010/main" val="129653868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1 (P1.1)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2436965685"/>
              </p:ext>
            </p:extLst>
          </p:nvPr>
        </p:nvGraphicFramePr>
        <p:xfrm>
          <a:off x="6408514" y="2681854"/>
          <a:ext cx="2411958" cy="191190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Web Architecture</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697526"/>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815034922"/>
              </p:ext>
            </p:extLst>
          </p:nvPr>
        </p:nvGraphicFramePr>
        <p:xfrm>
          <a:off x="323528" y="2689244"/>
          <a:ext cx="5976664" cy="3908108"/>
        </p:xfrm>
        <a:graphic>
          <a:graphicData uri="http://schemas.openxmlformats.org/drawingml/2006/table">
            <a:tbl>
              <a:tblPr firstRow="1" bandRow="1">
                <a:tableStyleId>{2D5ABB26-0587-4C30-8999-92F81FD0307C}</a:tableStyleId>
              </a:tblPr>
              <a:tblGrid>
                <a:gridCol w="5976664"/>
              </a:tblGrid>
              <a:tr h="3908108">
                <a:tc>
                  <a:txBody>
                    <a:bodyPr/>
                    <a:lstStyle/>
                    <a:p>
                      <a:pPr>
                        <a:spcAft>
                          <a:spcPts val="600"/>
                        </a:spcAft>
                      </a:pPr>
                      <a:r>
                        <a:rPr lang="en-GB" sz="1400" b="1" kern="1200" baseline="0" dirty="0" smtClean="0">
                          <a:solidFill>
                            <a:schemeClr val="tx1"/>
                          </a:solidFill>
                          <a:latin typeface="Calibri" pitchFamily="34" charset="0"/>
                          <a:ea typeface="+mn-ea"/>
                          <a:cs typeface="+mn-cs"/>
                        </a:rPr>
                        <a:t>Website Architecture:</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Website architecture is the management and structure of website information</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It is a phase that begins after a website plan has been documented, but before the website is developed, so that you have clear views that will meet the needs of both the business and the website users :</a:t>
                      </a:r>
                    </a:p>
                    <a:p>
                      <a:pPr marL="530225"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website objectives</a:t>
                      </a:r>
                    </a:p>
                    <a:p>
                      <a:pPr marL="530225"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content requirements</a:t>
                      </a:r>
                    </a:p>
                    <a:p>
                      <a:pPr marL="530225"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user groups</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…”is an approach to the design and planning of websites which, like architecture itself, involves technical, aesthetic and functional criteria.”</a:t>
                      </a: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068960"/>
            <a:ext cx="139732" cy="13973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596766"/>
            <a:ext cx="139732" cy="139732"/>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5161476"/>
            <a:ext cx="139732" cy="139732"/>
          </a:xfrm>
          <a:prstGeom prst="rect">
            <a:avLst/>
          </a:prstGeom>
        </p:spPr>
      </p:pic>
      <p:sp>
        <p:nvSpPr>
          <p:cNvPr id="2" name="Rectangle 1"/>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pPr fontAlgn="auto">
              <a:spcBef>
                <a:spcPts val="600"/>
              </a:spcBef>
              <a:spcAft>
                <a:spcPts val="0"/>
              </a:spcAft>
              <a:defRPr/>
            </a:pPr>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1 </a:t>
            </a:r>
            <a:r>
              <a:rPr lang="en-GB" sz="1600" dirty="0" smtClean="0">
                <a:latin typeface="Calibri" pitchFamily="34" charset="0"/>
                <a:cs typeface="Calibri" pitchFamily="34" charset="0"/>
              </a:rPr>
              <a:t>– </a:t>
            </a:r>
            <a:r>
              <a:rPr lang="en-GB" sz="1600" dirty="0" smtClean="0">
                <a:latin typeface="Calibri" pitchFamily="34" charset="0"/>
              </a:rPr>
              <a:t>Describe </a:t>
            </a:r>
            <a:r>
              <a:rPr lang="en-GB" sz="1600" dirty="0">
                <a:latin typeface="Calibri" pitchFamily="34" charset="0"/>
              </a:rPr>
              <a:t>what is meant by the term </a:t>
            </a:r>
            <a:r>
              <a:rPr lang="en-GB" sz="1600" b="1" dirty="0">
                <a:latin typeface="Calibri" pitchFamily="34" charset="0"/>
              </a:rPr>
              <a:t>web</a:t>
            </a:r>
            <a:r>
              <a:rPr lang="en-GB" sz="1600" dirty="0">
                <a:latin typeface="Calibri" pitchFamily="34" charset="0"/>
              </a:rPr>
              <a:t> </a:t>
            </a:r>
            <a:r>
              <a:rPr lang="en-GB" sz="1600" b="1" dirty="0">
                <a:latin typeface="Calibri" pitchFamily="34" charset="0"/>
              </a:rPr>
              <a:t>architecture</a:t>
            </a:r>
            <a:r>
              <a:rPr lang="en-GB" sz="1600" dirty="0" smtClean="0">
                <a:latin typeface="Calibri" pitchFamily="34" charset="0"/>
              </a:rPr>
              <a:t>.</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285316832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a:t>
            </a:r>
            <a:r>
              <a:rPr lang="en-GB" sz="3500" dirty="0"/>
              <a:t>2</a:t>
            </a:r>
            <a:r>
              <a:rPr lang="en-GB" sz="3500" dirty="0" smtClean="0"/>
              <a:t> (P1.2)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810686615"/>
              </p:ext>
            </p:extLst>
          </p:nvPr>
        </p:nvGraphicFramePr>
        <p:xfrm>
          <a:off x="6408514" y="2684412"/>
          <a:ext cx="2411958" cy="220146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World Wide Web (WWW)</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How the WWW works</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084"/>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249256460"/>
              </p:ext>
            </p:extLst>
          </p:nvPr>
        </p:nvGraphicFramePr>
        <p:xfrm>
          <a:off x="323528" y="2679662"/>
          <a:ext cx="5976664" cy="3886200"/>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World Wide Web:</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What is the World Wide Web?</a:t>
                      </a:r>
                    </a:p>
                    <a:p>
                      <a:pPr marL="623888"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The Web is a network of computers all over the world.</a:t>
                      </a:r>
                    </a:p>
                    <a:p>
                      <a:pPr marL="623888"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All the computers in the Web can communicate with each other.</a:t>
                      </a:r>
                    </a:p>
                    <a:p>
                      <a:pPr marL="623888" lvl="1"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All the computers use a communication protocol called HTTP.</a:t>
                      </a:r>
                    </a:p>
                    <a:p>
                      <a:pPr marL="285750" indent="-285750">
                        <a:spcAft>
                          <a:spcPts val="600"/>
                        </a:spcAft>
                        <a:buFont typeface="Arial" pitchFamily="34" charset="0"/>
                        <a:buChar char="•"/>
                      </a:pPr>
                      <a:endParaRPr lang="en-GB" sz="500" kern="1200" baseline="0" dirty="0" smtClean="0">
                        <a:solidFill>
                          <a:schemeClr val="tx1"/>
                        </a:solidFill>
                        <a:latin typeface="Calibri" pitchFamily="34" charset="0"/>
                        <a:ea typeface="+mn-ea"/>
                        <a:cs typeface="+mn-cs"/>
                      </a:endParaRP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How does the WWW work?</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information is stored in documents called web pages. </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pages are files stored on computers called web servers.</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Computers reading the web pages are called web clients.</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clients view the pages with a program called a web browser.</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Popular browsers are Internet Explorer and Firefox.</a:t>
                      </a: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3061369"/>
            <a:ext cx="139732" cy="13973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4369388"/>
            <a:ext cx="139732" cy="139732"/>
          </a:xfrm>
          <a:prstGeom prst="rect">
            <a:avLst/>
          </a:prstGeom>
        </p:spPr>
      </p:pic>
      <p:sp>
        <p:nvSpPr>
          <p:cNvPr id="12" name="Rectangle 11"/>
          <p:cNvSpPr/>
          <p:nvPr/>
        </p:nvSpPr>
        <p:spPr>
          <a:xfrm>
            <a:off x="323850" y="2019324"/>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pPr fontAlgn="auto">
              <a:spcBef>
                <a:spcPts val="0"/>
              </a:spcBef>
              <a:spcAft>
                <a:spcPts val="0"/>
              </a:spcAft>
              <a:defRPr/>
            </a:pPr>
            <a:r>
              <a:rPr lang="en-GB" sz="1600" b="1" dirty="0">
                <a:latin typeface="Calibri" pitchFamily="34" charset="0"/>
                <a:cs typeface="Calibri" pitchFamily="34" charset="0"/>
              </a:rPr>
              <a:t>P1 – Task 2 </a:t>
            </a:r>
            <a:r>
              <a:rPr lang="en-GB" sz="1600" dirty="0" smtClean="0">
                <a:latin typeface="Calibri" pitchFamily="34" charset="0"/>
              </a:rPr>
              <a:t>– </a:t>
            </a:r>
            <a:r>
              <a:rPr lang="en-GB" sz="1600" dirty="0">
                <a:latin typeface="Calibri" pitchFamily="34" charset="0"/>
              </a:rPr>
              <a:t>What is the </a:t>
            </a:r>
            <a:r>
              <a:rPr lang="en-GB" sz="1600" b="1" dirty="0">
                <a:latin typeface="Calibri" pitchFamily="34" charset="0"/>
              </a:rPr>
              <a:t>World</a:t>
            </a:r>
            <a:r>
              <a:rPr lang="en-GB" sz="1600" dirty="0">
                <a:latin typeface="Calibri" pitchFamily="34" charset="0"/>
              </a:rPr>
              <a:t> </a:t>
            </a:r>
            <a:r>
              <a:rPr lang="en-GB" sz="1600" b="1" dirty="0">
                <a:latin typeface="Calibri" pitchFamily="34" charset="0"/>
              </a:rPr>
              <a:t>Wide</a:t>
            </a:r>
            <a:r>
              <a:rPr lang="en-GB" sz="1600" dirty="0">
                <a:latin typeface="Calibri" pitchFamily="34" charset="0"/>
              </a:rPr>
              <a:t> </a:t>
            </a:r>
            <a:r>
              <a:rPr lang="en-GB" sz="1600" b="1" dirty="0">
                <a:latin typeface="Calibri" pitchFamily="34" charset="0"/>
              </a:rPr>
              <a:t>Web</a:t>
            </a:r>
            <a:r>
              <a:rPr lang="en-GB" sz="1600" dirty="0">
                <a:latin typeface="Calibri" pitchFamily="34" charset="0"/>
              </a:rPr>
              <a:t> (WWW) and how it </a:t>
            </a:r>
            <a:r>
              <a:rPr lang="en-GB" sz="1600" b="1" dirty="0">
                <a:latin typeface="Calibri" pitchFamily="34" charset="0"/>
              </a:rPr>
              <a:t>works</a:t>
            </a:r>
            <a:r>
              <a:rPr lang="en-GB" sz="1600" dirty="0">
                <a:latin typeface="Calibri" pitchFamily="34" charset="0"/>
              </a:rPr>
              <a:t>.</a:t>
            </a:r>
          </a:p>
        </p:txBody>
      </p:sp>
      <p:sp>
        <p:nvSpPr>
          <p:cNvPr id="13"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330724273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3 (P1.3)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686124679"/>
              </p:ext>
            </p:extLst>
          </p:nvPr>
        </p:nvGraphicFramePr>
        <p:xfrm>
          <a:off x="6408514" y="2685170"/>
          <a:ext cx="2411958" cy="241482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Internet Service Provider</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 of how an ISP works with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19324"/>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pPr fontAlgn="auto">
              <a:spcBef>
                <a:spcPts val="0"/>
              </a:spcBef>
              <a:spcAft>
                <a:spcPts val="0"/>
              </a:spcAft>
              <a:defRPr/>
            </a:pPr>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3 </a:t>
            </a:r>
            <a:r>
              <a:rPr lang="en-GB" sz="1600" dirty="0">
                <a:latin typeface="Calibri" pitchFamily="34" charset="0"/>
              </a:rPr>
              <a:t>– </a:t>
            </a:r>
            <a:r>
              <a:rPr lang="en-GB" sz="1600" dirty="0" smtClean="0">
                <a:latin typeface="Calibri" pitchFamily="34" charset="0"/>
              </a:rPr>
              <a:t>Describe what </a:t>
            </a:r>
            <a:r>
              <a:rPr lang="en-GB" sz="1600" dirty="0">
                <a:latin typeface="Calibri" pitchFamily="34" charset="0"/>
              </a:rPr>
              <a:t>an </a:t>
            </a:r>
            <a:r>
              <a:rPr lang="en-GB" sz="1600" b="1" dirty="0">
                <a:latin typeface="Calibri" pitchFamily="34" charset="0"/>
              </a:rPr>
              <a:t>Internet Service Provider </a:t>
            </a:r>
            <a:r>
              <a:rPr lang="en-GB" sz="1600" dirty="0">
                <a:latin typeface="Calibri" pitchFamily="34" charset="0"/>
              </a:rPr>
              <a:t>(ISP) </a:t>
            </a:r>
            <a:r>
              <a:rPr lang="en-GB" sz="1600" dirty="0" smtClean="0">
                <a:latin typeface="Calibri" pitchFamily="34" charset="0"/>
              </a:rPr>
              <a:t>is, with evidence of how it works.</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804733100"/>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Internet Service Provider:</a:t>
                      </a:r>
                    </a:p>
                    <a:p>
                      <a:pPr marL="2857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An Internet Service Provider (known as an ISP or even as an IAP - Internet Access Provider) is a business that collects a monthly or yearly fee in exchange for providing the subscriber with Internet access.</a:t>
                      </a:r>
                    </a:p>
                    <a:p>
                      <a:pPr marL="6286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ISPs maintain large runs of cabling and network services in order to transfer and deliver web content.</a:t>
                      </a:r>
                    </a:p>
                    <a:p>
                      <a:pPr marL="6286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Typically, ISPs focus on DSL, Cable modem, wireless, and more recently, dedicated high-speed interconnects such as T1 or fibre optic service (typically abbreviated </a:t>
                      </a:r>
                      <a:r>
                        <a:rPr lang="en-GB" sz="1400" b="0" kern="1200" baseline="0" dirty="0" err="1" smtClean="0">
                          <a:solidFill>
                            <a:schemeClr val="tx1"/>
                          </a:solidFill>
                          <a:latin typeface="Calibri" pitchFamily="34" charset="0"/>
                          <a:ea typeface="+mn-ea"/>
                          <a:cs typeface="+mn-cs"/>
                        </a:rPr>
                        <a:t>Fios</a:t>
                      </a:r>
                      <a:r>
                        <a:rPr lang="en-GB" sz="1400" b="0" kern="1200" baseline="0" dirty="0" smtClean="0">
                          <a:solidFill>
                            <a:schemeClr val="tx1"/>
                          </a:solidFill>
                          <a:latin typeface="Calibri" pitchFamily="34" charset="0"/>
                          <a:ea typeface="+mn-ea"/>
                          <a:cs typeface="+mn-cs"/>
                        </a:rPr>
                        <a:t>).</a:t>
                      </a:r>
                    </a:p>
                    <a:p>
                      <a:pPr marL="6286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Some ISPs are local while others are national. A national ISP will provide access throughout most of the nation, while a local ISP will only serve subscribers in a limited geographical region.</a:t>
                      </a:r>
                    </a:p>
                    <a:p>
                      <a:pPr marL="628650" indent="-285750">
                        <a:spcAft>
                          <a:spcPts val="600"/>
                        </a:spcAft>
                        <a:buFont typeface="Arial" panose="020B0604020202020204" pitchFamily="34" charset="0"/>
                        <a:buChar char="•"/>
                      </a:pPr>
                      <a:r>
                        <a:rPr lang="en-GB" sz="1400" b="0" kern="1200" baseline="0" dirty="0" smtClean="0">
                          <a:solidFill>
                            <a:schemeClr val="tx1"/>
                          </a:solidFill>
                          <a:latin typeface="Calibri" pitchFamily="34" charset="0"/>
                          <a:ea typeface="+mn-ea"/>
                          <a:cs typeface="+mn-cs"/>
                        </a:rPr>
                        <a:t>Example of ISPs are – Virgin, BT, Sky, Vodafone, Orange, etc...</a:t>
                      </a: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spTree>
    <p:extLst>
      <p:ext uri="{BB962C8B-B14F-4D97-AF65-F5344CB8AC3E}">
        <p14:creationId xmlns:p14="http://schemas.microsoft.com/office/powerpoint/2010/main" val="13105948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4 (P1.4)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495796051"/>
              </p:ext>
            </p:extLst>
          </p:nvPr>
        </p:nvGraphicFramePr>
        <p:xfrm>
          <a:off x="6408514" y="2685170"/>
          <a:ext cx="2411958" cy="284154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Functions of an ISP</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 evidence of ISP business offerings from the Internet (e.g. BT Business Broadband)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pPr fontAlgn="auto">
              <a:spcBef>
                <a:spcPts val="0"/>
              </a:spcBef>
              <a:spcAft>
                <a:spcPts val="0"/>
              </a:spcAft>
              <a:defRPr/>
            </a:pPr>
            <a:r>
              <a:rPr lang="en-GB" sz="1600" b="1" dirty="0">
                <a:latin typeface="Calibri" pitchFamily="34" charset="0"/>
                <a:cs typeface="Calibri" pitchFamily="34" charset="0"/>
              </a:rPr>
              <a:t>P1 – Task </a:t>
            </a:r>
            <a:r>
              <a:rPr lang="en-GB" sz="1600" b="1" dirty="0" smtClean="0">
                <a:latin typeface="Calibri" pitchFamily="34" charset="0"/>
                <a:cs typeface="Calibri" pitchFamily="34" charset="0"/>
              </a:rPr>
              <a:t>4 </a:t>
            </a:r>
            <a:r>
              <a:rPr lang="en-GB" sz="1600" dirty="0">
                <a:latin typeface="Calibri" pitchFamily="34" charset="0"/>
              </a:rPr>
              <a:t>– Describe the </a:t>
            </a:r>
            <a:r>
              <a:rPr lang="en-GB" sz="1600" b="1" dirty="0">
                <a:latin typeface="Calibri" pitchFamily="34" charset="0"/>
              </a:rPr>
              <a:t>functions performed </a:t>
            </a:r>
            <a:r>
              <a:rPr lang="en-GB" sz="1600" dirty="0">
                <a:latin typeface="Calibri" pitchFamily="34" charset="0"/>
              </a:rPr>
              <a:t>by </a:t>
            </a:r>
            <a:r>
              <a:rPr lang="en-GB" sz="1600" dirty="0" smtClean="0">
                <a:latin typeface="Calibri" pitchFamily="34" charset="0"/>
              </a:rPr>
              <a:t>an ISP (</a:t>
            </a:r>
            <a:r>
              <a:rPr lang="en-GB" sz="1600" b="1" dirty="0" smtClean="0">
                <a:latin typeface="Calibri" pitchFamily="34" charset="0"/>
              </a:rPr>
              <a:t>evidence</a:t>
            </a:r>
            <a:r>
              <a:rPr lang="en-GB" sz="1600" dirty="0" smtClean="0">
                <a:latin typeface="Calibri" pitchFamily="34" charset="0"/>
              </a:rPr>
              <a:t> ISP business offerings).</a:t>
            </a:r>
            <a:endParaRPr lang="en-GB" sz="1600" dirty="0">
              <a:latin typeface="Calibr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3739696982"/>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ISP Functions:</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ISPs provide a service that most individuals are not aware of, from minor hosting to providing a static IP address. The range of ISPs is broad, each sells a connection package with phone options and each can be measured in terms of speed of connection, bandwidth and for most, a small degree of site or file hosting.</a:t>
                      </a:r>
                    </a:p>
                    <a:p>
                      <a:pPr marL="534988"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Speed of connection</a:t>
                      </a:r>
                    </a:p>
                    <a:p>
                      <a:pPr marL="534988"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Bandwidth</a:t>
                      </a:r>
                    </a:p>
                    <a:p>
                      <a:pPr marL="534988"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Static IP</a:t>
                      </a:r>
                    </a:p>
                    <a:p>
                      <a:pPr marL="534988"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Hosting</a:t>
                      </a: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spTree>
    <p:extLst>
      <p:ext uri="{BB962C8B-B14F-4D97-AF65-F5344CB8AC3E}">
        <p14:creationId xmlns:p14="http://schemas.microsoft.com/office/powerpoint/2010/main" val="83151410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How an ISP works…</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286" y="1160369"/>
            <a:ext cx="7736426" cy="2872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26975" y="4042807"/>
            <a:ext cx="8496300" cy="2554545"/>
          </a:xfrm>
          <a:prstGeom prst="rect">
            <a:avLst/>
          </a:prstGeom>
        </p:spPr>
        <p:txBody>
          <a:bodyPr wrap="square">
            <a:spAutoFit/>
          </a:bodyPr>
          <a:lstStyle/>
          <a:p>
            <a:pPr>
              <a:spcAft>
                <a:spcPts val="600"/>
              </a:spcAft>
            </a:pPr>
            <a:r>
              <a:rPr lang="en-GB" sz="1400" dirty="0" smtClean="0">
                <a:latin typeface="Calibri" pitchFamily="34" charset="0"/>
              </a:rPr>
              <a:t>ISPs can </a:t>
            </a:r>
            <a:r>
              <a:rPr lang="en-GB" sz="1400" dirty="0">
                <a:latin typeface="Calibri" pitchFamily="34" charset="0"/>
              </a:rPr>
              <a:t>be measured in terms of </a:t>
            </a:r>
            <a:r>
              <a:rPr lang="en-GB" sz="1400" dirty="0" smtClean="0">
                <a:latin typeface="Calibri" pitchFamily="34" charset="0"/>
              </a:rPr>
              <a:t>speed, </a:t>
            </a:r>
            <a:r>
              <a:rPr lang="en-GB" sz="1400" dirty="0">
                <a:latin typeface="Calibri" pitchFamily="34" charset="0"/>
              </a:rPr>
              <a:t>bandwidth and for most, a small degree of site or file hosting.</a:t>
            </a:r>
          </a:p>
          <a:p>
            <a:pPr marL="285750" indent="-285750">
              <a:spcAft>
                <a:spcPts val="600"/>
              </a:spcAft>
              <a:buFont typeface="Arial" pitchFamily="34" charset="0"/>
              <a:buChar char="•"/>
            </a:pPr>
            <a:r>
              <a:rPr lang="en-GB" sz="1400" b="1" dirty="0">
                <a:latin typeface="Calibri" pitchFamily="34" charset="0"/>
              </a:rPr>
              <a:t>Speed</a:t>
            </a:r>
            <a:r>
              <a:rPr lang="en-GB" sz="1400" dirty="0">
                <a:latin typeface="Calibri" pitchFamily="34" charset="0"/>
              </a:rPr>
              <a:t> </a:t>
            </a:r>
            <a:r>
              <a:rPr lang="en-GB" sz="1400" b="1" dirty="0">
                <a:latin typeface="Calibri" pitchFamily="34" charset="0"/>
              </a:rPr>
              <a:t>of</a:t>
            </a:r>
            <a:r>
              <a:rPr lang="en-GB" sz="1400" dirty="0">
                <a:latin typeface="Calibri" pitchFamily="34" charset="0"/>
              </a:rPr>
              <a:t> </a:t>
            </a:r>
            <a:r>
              <a:rPr lang="en-GB" sz="1400" b="1" dirty="0">
                <a:latin typeface="Calibri" pitchFamily="34" charset="0"/>
              </a:rPr>
              <a:t>connection</a:t>
            </a:r>
            <a:r>
              <a:rPr lang="en-GB" sz="1400" dirty="0">
                <a:latin typeface="Calibri" pitchFamily="34" charset="0"/>
              </a:rPr>
              <a:t> – this is how fast an individual file can go from the website to your screen, measures in Megabit speed which is 1/8 of a Megabyte per second. The faster the speed the faster a page opens.</a:t>
            </a:r>
          </a:p>
          <a:p>
            <a:pPr marL="285750" indent="-285750">
              <a:spcAft>
                <a:spcPts val="600"/>
              </a:spcAft>
              <a:buFont typeface="Arial" pitchFamily="34" charset="0"/>
              <a:buChar char="•"/>
            </a:pPr>
            <a:r>
              <a:rPr lang="en-GB" sz="1400" b="1" dirty="0">
                <a:latin typeface="Calibri" pitchFamily="34" charset="0"/>
              </a:rPr>
              <a:t>Bandwidth</a:t>
            </a:r>
            <a:r>
              <a:rPr lang="en-GB" sz="1400" dirty="0">
                <a:latin typeface="Calibri" pitchFamily="34" charset="0"/>
              </a:rPr>
              <a:t> – this is how large a file can be downloaded at one time and can be compared to road width, smaller the bandwidth, the more buffering a file has to do to load.</a:t>
            </a:r>
          </a:p>
          <a:p>
            <a:pPr marL="285750" indent="-285750">
              <a:spcAft>
                <a:spcPts val="600"/>
              </a:spcAft>
              <a:buFont typeface="Arial" pitchFamily="34" charset="0"/>
              <a:buChar char="•"/>
            </a:pPr>
            <a:r>
              <a:rPr lang="en-GB" sz="1400" b="1" dirty="0">
                <a:latin typeface="Calibri" pitchFamily="34" charset="0"/>
              </a:rPr>
              <a:t>Static</a:t>
            </a:r>
            <a:r>
              <a:rPr lang="en-GB" sz="1400" dirty="0">
                <a:latin typeface="Calibri" pitchFamily="34" charset="0"/>
              </a:rPr>
              <a:t> </a:t>
            </a:r>
            <a:r>
              <a:rPr lang="en-GB" sz="1400" b="1" dirty="0">
                <a:latin typeface="Calibri" pitchFamily="34" charset="0"/>
              </a:rPr>
              <a:t>IP</a:t>
            </a:r>
            <a:r>
              <a:rPr lang="en-GB" sz="1400" dirty="0">
                <a:latin typeface="Calibri" pitchFamily="34" charset="0"/>
              </a:rPr>
              <a:t> – Used by business to limit down activity such as blocking, easier to block and restrict a static address than a dynamic address, whereas dynamic addresses are more difficult to hack or be subject to DDOS attacks.</a:t>
            </a:r>
          </a:p>
          <a:p>
            <a:pPr marL="285750" indent="-285750">
              <a:spcAft>
                <a:spcPts val="600"/>
              </a:spcAft>
              <a:buFont typeface="Arial" pitchFamily="34" charset="0"/>
              <a:buChar char="•"/>
            </a:pPr>
            <a:r>
              <a:rPr lang="en-GB" sz="1400" b="1" dirty="0">
                <a:latin typeface="Calibri" pitchFamily="34" charset="0"/>
              </a:rPr>
              <a:t>Hosting</a:t>
            </a:r>
            <a:r>
              <a:rPr lang="en-GB" sz="1400" dirty="0">
                <a:latin typeface="Calibri" pitchFamily="34" charset="0"/>
              </a:rPr>
              <a:t> – a lot of small companies host on their ISP and bounce to a registered domain </a:t>
            </a:r>
            <a:r>
              <a:rPr lang="en-GB" sz="1400" dirty="0" smtClean="0">
                <a:latin typeface="Calibri" pitchFamily="34" charset="0"/>
              </a:rPr>
              <a:t>name. </a:t>
            </a:r>
            <a:br>
              <a:rPr lang="en-GB" sz="1400" dirty="0" smtClean="0">
                <a:latin typeface="Calibri" pitchFamily="34" charset="0"/>
              </a:rPr>
            </a:br>
            <a:r>
              <a:rPr lang="en-GB" sz="1400" dirty="0" smtClean="0">
                <a:latin typeface="Calibri" pitchFamily="34" charset="0"/>
              </a:rPr>
              <a:t>This </a:t>
            </a:r>
            <a:r>
              <a:rPr lang="en-GB" sz="1400" dirty="0">
                <a:latin typeface="Calibri" pitchFamily="34" charset="0"/>
              </a:rPr>
              <a:t>is good for small businesses as the storage space for small sites is already there. </a:t>
            </a:r>
            <a:r>
              <a:rPr lang="en-GB" sz="1400" dirty="0" smtClean="0">
                <a:latin typeface="Calibri" pitchFamily="34" charset="0"/>
              </a:rPr>
              <a:t/>
            </a:r>
            <a:br>
              <a:rPr lang="en-GB" sz="1400" dirty="0" smtClean="0">
                <a:latin typeface="Calibri" pitchFamily="34" charset="0"/>
              </a:rPr>
            </a:br>
            <a:r>
              <a:rPr lang="en-GB" sz="1400" dirty="0" smtClean="0">
                <a:latin typeface="Calibri" pitchFamily="34" charset="0"/>
              </a:rPr>
              <a:t>Bouncing </a:t>
            </a:r>
            <a:r>
              <a:rPr lang="en-GB" sz="1400" dirty="0">
                <a:latin typeface="Calibri" pitchFamily="34" charset="0"/>
              </a:rPr>
              <a:t>the web address is not seen by </a:t>
            </a:r>
            <a:r>
              <a:rPr lang="en-GB" sz="1400" dirty="0" smtClean="0">
                <a:latin typeface="Calibri" pitchFamily="34" charset="0"/>
              </a:rPr>
              <a:t>customers </a:t>
            </a:r>
            <a:r>
              <a:rPr lang="en-GB" sz="1400" dirty="0">
                <a:latin typeface="Calibri" pitchFamily="34" charset="0"/>
              </a:rPr>
              <a:t>and </a:t>
            </a:r>
            <a:r>
              <a:rPr lang="en-GB" sz="1400" dirty="0" smtClean="0">
                <a:latin typeface="Calibri" pitchFamily="34" charset="0"/>
              </a:rPr>
              <a:t>makes </a:t>
            </a:r>
            <a:r>
              <a:rPr lang="en-GB" sz="1400" dirty="0">
                <a:latin typeface="Calibri" pitchFamily="34" charset="0"/>
              </a:rPr>
              <a:t>it more difficult to hack</a:t>
            </a:r>
            <a:r>
              <a:rPr lang="en-GB" sz="1400" dirty="0" smtClean="0">
                <a:latin typeface="Calibri" pitchFamily="34" charset="0"/>
              </a:rPr>
              <a:t>.</a:t>
            </a:r>
            <a:endParaRPr lang="en-GB" sz="1400" dirty="0">
              <a:latin typeface="Calibri" pitchFamily="34" charset="0"/>
            </a:endParaRPr>
          </a:p>
        </p:txBody>
      </p:sp>
      <p:grpSp>
        <p:nvGrpSpPr>
          <p:cNvPr id="14" name="Group 5"/>
          <p:cNvGrpSpPr/>
          <p:nvPr/>
        </p:nvGrpSpPr>
        <p:grpSpPr>
          <a:xfrm>
            <a:off x="7312816" y="6237312"/>
            <a:ext cx="1363640" cy="288032"/>
            <a:chOff x="7164288" y="6237312"/>
            <a:chExt cx="1363640" cy="288032"/>
          </a:xfrm>
        </p:grpSpPr>
        <p:sp>
          <p:nvSpPr>
            <p:cNvPr id="15" name="Action Button: Forward or Next 14">
              <a:hlinkClick r:id="" action="ppaction://hlinkshowjump?jump=nextslide" highlightClick="1"/>
            </p:cNvPr>
            <p:cNvSpPr/>
            <p:nvPr/>
          </p:nvSpPr>
          <p:spPr>
            <a:xfrm>
              <a:off x="8028384" y="6237312"/>
              <a:ext cx="499544" cy="288032"/>
            </a:xfrm>
            <a:prstGeom prst="actionButtonForwardNex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6" name="Action Button: Back or Previous 15">
              <a:hlinkClick r:id="" action="ppaction://hlinkshowjump?jump=previousslide" highlightClick="1"/>
            </p:cNvPr>
            <p:cNvSpPr/>
            <p:nvPr/>
          </p:nvSpPr>
          <p:spPr>
            <a:xfrm>
              <a:off x="7164288" y="6237312"/>
              <a:ext cx="499544" cy="288032"/>
            </a:xfrm>
            <a:prstGeom prst="actionButtonBackPreviou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383753831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9375" y="-115190"/>
            <a:ext cx="8229600" cy="857256"/>
          </a:xfrm>
        </p:spPr>
        <p:txBody>
          <a:bodyPr>
            <a:normAutofit/>
          </a:bodyPr>
          <a:lstStyle/>
          <a:p>
            <a:r>
              <a:rPr lang="en-GB" sz="3500" dirty="0" smtClean="0"/>
              <a:t>Task </a:t>
            </a:r>
            <a:r>
              <a:rPr lang="en-GB" sz="3500" dirty="0"/>
              <a:t>5</a:t>
            </a:r>
            <a:r>
              <a:rPr lang="en-GB" sz="3500" dirty="0" smtClean="0"/>
              <a:t> (P1.5) </a:t>
            </a:r>
            <a:r>
              <a:rPr lang="en-GB" sz="3500" dirty="0"/>
              <a:t>–</a:t>
            </a:r>
            <a:r>
              <a:rPr lang="en-GB" sz="3500" dirty="0" smtClean="0"/>
              <a:t> Learning Outcome 1</a:t>
            </a:r>
            <a:endParaRPr lang="en-GB" sz="35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1">
                <a:lumMod val="75000"/>
              </a:schemeClr>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437449180"/>
              </p:ext>
            </p:extLst>
          </p:nvPr>
        </p:nvGraphicFramePr>
        <p:xfrm>
          <a:off x="6408514" y="2685170"/>
          <a:ext cx="2411958" cy="2414827"/>
        </p:xfrm>
        <a:graphic>
          <a:graphicData uri="http://schemas.openxmlformats.org/drawingml/2006/table">
            <a:tbl>
              <a:tblPr firstRow="1" firstCol="1" lastRow="1" lastCol="1" bandRow="1" bandCol="1">
                <a:tableStyleId>{2D5ABB26-0587-4C30-8999-92F81FD0307C}</a:tableStyleId>
              </a:tblPr>
              <a:tblGrid>
                <a:gridCol w="2411958"/>
              </a:tblGrid>
              <a:tr h="357427">
                <a:tc>
                  <a:txBody>
                    <a:bodyPr/>
                    <a:lstStyle/>
                    <a:p>
                      <a:pPr>
                        <a:spcAft>
                          <a:spcPts val="0"/>
                        </a:spcAft>
                      </a:pPr>
                      <a:endParaRPr lang="en-GB" sz="1000" dirty="0">
                        <a:effectLst/>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99918">
                <a:tc>
                  <a:txBody>
                    <a:bodyPr/>
                    <a:lstStyle/>
                    <a:p>
                      <a:pPr marL="177800" indent="-177800" algn="l">
                        <a:spcAft>
                          <a:spcPts val="0"/>
                        </a:spcAft>
                        <a:buFontTx/>
                        <a:buBlip>
                          <a:blip r:embed="rId3"/>
                        </a:buBlip>
                      </a:pPr>
                      <a:endParaRPr lang="en-GB" sz="1200" dirty="0" smtClean="0">
                        <a:effectLst/>
                        <a:latin typeface="Calibri" pitchFamily="34" charset="0"/>
                        <a:ea typeface="Times New Roman"/>
                        <a:cs typeface="Calibri" pitchFamily="34" charset="0"/>
                      </a:endParaRP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Purpose of Web Hosting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Screenshot of a Web Host with appropriate description</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chemeClr val="tx1"/>
                          </a:solidFill>
                          <a:effectLst/>
                          <a:latin typeface="Calibri" pitchFamily="34" charset="0"/>
                          <a:ea typeface="Times New Roman"/>
                          <a:cs typeface="Calibri" pitchFamily="34" charset="0"/>
                        </a:rPr>
                        <a:t>Limited Understanding</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Clear Understanding (M/D)</a:t>
                      </a:r>
                    </a:p>
                    <a:p>
                      <a:pPr marL="177800" marR="0" indent="-177800" algn="l" defTabSz="914400" rtl="0" eaLnBrk="1" fontAlgn="auto" latinLnBrk="0" hangingPunct="1">
                        <a:lnSpc>
                          <a:spcPct val="100000"/>
                        </a:lnSpc>
                        <a:spcBef>
                          <a:spcPts val="0"/>
                        </a:spcBef>
                        <a:spcAft>
                          <a:spcPts val="600"/>
                        </a:spcAft>
                        <a:buClrTx/>
                        <a:buSzTx/>
                        <a:buFontTx/>
                        <a:buBlip>
                          <a:blip r:embed="rId3"/>
                        </a:buBlip>
                        <a:tabLst/>
                        <a:defRPr/>
                      </a:pPr>
                      <a:r>
                        <a:rPr lang="en-GB" sz="1400" baseline="0" dirty="0" smtClean="0">
                          <a:solidFill>
                            <a:srgbClr val="FF0000"/>
                          </a:solidFill>
                          <a:effectLst/>
                          <a:latin typeface="Calibri" pitchFamily="34" charset="0"/>
                          <a:ea typeface="Times New Roman"/>
                          <a:cs typeface="Calibri" pitchFamily="34" charset="0"/>
                        </a:rPr>
                        <a:t>Thorough Understanding (D)</a:t>
                      </a:r>
                    </a:p>
                    <a:p>
                      <a:pPr marL="0" indent="0" algn="l">
                        <a:spcAft>
                          <a:spcPts val="600"/>
                        </a:spcAft>
                        <a:buFontTx/>
                        <a:buNone/>
                      </a:pPr>
                      <a:endParaRPr lang="en-GB" sz="1400" baseline="0" dirty="0" smtClean="0">
                        <a:solidFill>
                          <a:srgbClr val="FF0000"/>
                        </a:solidFill>
                        <a:effectLst/>
                        <a:latin typeface="Calibri" pitchFamily="34" charset="0"/>
                        <a:ea typeface="Times New Roman"/>
                        <a:cs typeface="Calibri"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270084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r>
              <a:rPr lang="en-US" sz="1600" b="1" dirty="0">
                <a:latin typeface="Calibri" pitchFamily="34" charset="0"/>
                <a:ea typeface="Calibri" pitchFamily="34" charset="0"/>
                <a:cs typeface="Calibri" pitchFamily="34" charset="0"/>
              </a:rPr>
              <a:t>LO1:</a:t>
            </a:r>
            <a:r>
              <a:rPr lang="en-US" sz="1600" dirty="0">
                <a:latin typeface="Calibri" pitchFamily="34" charset="0"/>
                <a:ea typeface="Calibri" pitchFamily="34" charset="0"/>
                <a:cs typeface="Calibri" pitchFamily="34" charset="0"/>
              </a:rPr>
              <a:t> </a:t>
            </a:r>
            <a:r>
              <a:rPr lang="en-GB" sz="1600" dirty="0">
                <a:latin typeface="Calibri" pitchFamily="34" charset="0"/>
              </a:rPr>
              <a:t>Understand web architecture and components </a:t>
            </a:r>
            <a:endParaRPr lang="en-ZA" sz="16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307777"/>
          </a:xfrm>
          <a:prstGeom prst="rect">
            <a:avLst/>
          </a:prstGeom>
          <a:noFill/>
        </p:spPr>
        <p:txBody>
          <a:bodyPr wrap="square">
            <a:spAutoFit/>
          </a:bodyPr>
          <a:lstStyle/>
          <a:p>
            <a:pPr lvl="0" fontAlgn="auto">
              <a:spcBef>
                <a:spcPts val="0"/>
              </a:spcBef>
              <a:spcAft>
                <a:spcPts val="0"/>
              </a:spcAft>
              <a:defRPr/>
            </a:pPr>
            <a:r>
              <a:rPr lang="en-GB" sz="1400" dirty="0" smtClean="0">
                <a:latin typeface="Calibri" pitchFamily="34" charset="0"/>
                <a:cs typeface="Calibri" pitchFamily="34" charset="0"/>
              </a:rPr>
              <a:t>Complete </a:t>
            </a:r>
            <a:r>
              <a:rPr lang="en-GB" sz="1400" dirty="0">
                <a:latin typeface="Calibri" pitchFamily="34" charset="0"/>
                <a:cs typeface="Calibri" pitchFamily="34" charset="0"/>
              </a:rPr>
              <a:t>the </a:t>
            </a:r>
            <a:r>
              <a:rPr lang="en-GB" sz="1400" dirty="0" smtClean="0">
                <a:latin typeface="Calibri" pitchFamily="34" charset="0"/>
                <a:cs typeface="Calibri" pitchFamily="34" charset="0"/>
              </a:rPr>
              <a:t>tasks to outline web </a:t>
            </a:r>
            <a:r>
              <a:rPr lang="en-GB" sz="1400" dirty="0">
                <a:latin typeface="Calibri" pitchFamily="34" charset="0"/>
                <a:cs typeface="Calibri" pitchFamily="34" charset="0"/>
              </a:rPr>
              <a:t>architecture and components </a:t>
            </a:r>
            <a:r>
              <a:rPr lang="en-GB" sz="1400" dirty="0" smtClean="0">
                <a:latin typeface="Calibri" pitchFamily="34" charset="0"/>
                <a:cs typeface="Calibri" pitchFamily="34" charset="0"/>
              </a:rPr>
              <a:t>which enable </a:t>
            </a:r>
            <a:r>
              <a:rPr lang="en-GB" sz="1400" dirty="0">
                <a:latin typeface="Calibri" pitchFamily="34" charset="0"/>
                <a:cs typeface="Calibri" pitchFamily="34" charset="0"/>
              </a:rPr>
              <a:t>internet and web </a:t>
            </a:r>
            <a:r>
              <a:rPr lang="en-GB" sz="1400" dirty="0" smtClean="0">
                <a:latin typeface="Calibri" pitchFamily="34" charset="0"/>
                <a:cs typeface="Calibri" pitchFamily="34" charset="0"/>
              </a:rPr>
              <a:t>functionality.</a:t>
            </a:r>
            <a:endParaRPr lang="en-GB" sz="1400" dirty="0">
              <a:latin typeface="Calibri" pitchFamily="34" charset="0"/>
              <a:cs typeface="Calibri" pitchFamily="34" charset="0"/>
            </a:endParaRPr>
          </a:p>
        </p:txBody>
      </p:sp>
      <p:sp>
        <p:nvSpPr>
          <p:cNvPr id="10" name="Rectangle 9"/>
          <p:cNvSpPr/>
          <p:nvPr/>
        </p:nvSpPr>
        <p:spPr>
          <a:xfrm>
            <a:off x="323850" y="2024465"/>
            <a:ext cx="8496300" cy="498080"/>
          </a:xfrm>
          <a:prstGeom prst="rect">
            <a:avLst/>
          </a:prstGeom>
          <a:solidFill>
            <a:schemeClr val="accent3">
              <a:lumMod val="20000"/>
              <a:lumOff val="80000"/>
            </a:schemeClr>
          </a:solidFill>
          <a:effectLst/>
        </p:spPr>
        <p:style>
          <a:lnRef idx="1">
            <a:schemeClr val="accent3"/>
          </a:lnRef>
          <a:fillRef idx="2">
            <a:schemeClr val="accent3"/>
          </a:fillRef>
          <a:effectRef idx="1">
            <a:schemeClr val="accent3"/>
          </a:effectRef>
          <a:fontRef idx="minor">
            <a:schemeClr val="dk1"/>
          </a:fontRef>
        </p:style>
        <p:txBody>
          <a:bodyPr wrap="square" tIns="46800" anchor="ctr">
            <a:noAutofit/>
          </a:bodyPr>
          <a:lstStyle/>
          <a:p>
            <a:pPr fontAlgn="auto">
              <a:spcBef>
                <a:spcPts val="0"/>
              </a:spcBef>
              <a:spcAft>
                <a:spcPts val="0"/>
              </a:spcAft>
              <a:defRPr/>
            </a:pPr>
            <a:r>
              <a:rPr lang="en-GB" sz="1600" b="1" dirty="0">
                <a:latin typeface="Calibri" pitchFamily="34" charset="0"/>
                <a:cs typeface="Calibri" pitchFamily="34" charset="0"/>
              </a:rPr>
              <a:t>P1 – Task 5</a:t>
            </a:r>
            <a:r>
              <a:rPr lang="en-GB" sz="1600" b="1" dirty="0" smtClean="0">
                <a:latin typeface="Calibri" pitchFamily="34" charset="0"/>
                <a:cs typeface="Calibri" pitchFamily="34" charset="0"/>
              </a:rPr>
              <a:t> </a:t>
            </a:r>
            <a:r>
              <a:rPr lang="en-GB" sz="1600" dirty="0">
                <a:latin typeface="Calibri" pitchFamily="34" charset="0"/>
              </a:rPr>
              <a:t>– Describe, with evidence, the purpose of </a:t>
            </a:r>
            <a:r>
              <a:rPr lang="en-GB" sz="1600" b="1" dirty="0">
                <a:latin typeface="Calibri" pitchFamily="34" charset="0"/>
              </a:rPr>
              <a:t>Web</a:t>
            </a:r>
            <a:r>
              <a:rPr lang="en-GB" sz="1600" dirty="0">
                <a:latin typeface="Calibri" pitchFamily="34" charset="0"/>
              </a:rPr>
              <a:t> </a:t>
            </a:r>
            <a:r>
              <a:rPr lang="en-GB" sz="1600" b="1" dirty="0">
                <a:latin typeface="Calibri" pitchFamily="34" charset="0"/>
              </a:rPr>
              <a:t>Hosting</a:t>
            </a:r>
          </a:p>
        </p:txBody>
      </p:sp>
      <p:graphicFrame>
        <p:nvGraphicFramePr>
          <p:cNvPr id="13" name="Table 12"/>
          <p:cNvGraphicFramePr>
            <a:graphicFrameLocks noGrp="1"/>
          </p:cNvGraphicFramePr>
          <p:nvPr>
            <p:extLst>
              <p:ext uri="{D42A27DB-BD31-4B8C-83A1-F6EECF244321}">
                <p14:modId xmlns:p14="http://schemas.microsoft.com/office/powerpoint/2010/main" val="70866350"/>
              </p:ext>
            </p:extLst>
          </p:nvPr>
        </p:nvGraphicFramePr>
        <p:xfrm>
          <a:off x="323528" y="2679662"/>
          <a:ext cx="5976664" cy="3869432"/>
        </p:xfrm>
        <a:graphic>
          <a:graphicData uri="http://schemas.openxmlformats.org/drawingml/2006/table">
            <a:tbl>
              <a:tblPr firstRow="1" bandRow="1">
                <a:tableStyleId>{2D5ABB26-0587-4C30-8999-92F81FD0307C}</a:tableStyleId>
              </a:tblPr>
              <a:tblGrid>
                <a:gridCol w="5976664"/>
              </a:tblGrid>
              <a:tr h="3869432">
                <a:tc>
                  <a:txBody>
                    <a:bodyPr/>
                    <a:lstStyle/>
                    <a:p>
                      <a:pPr>
                        <a:spcAft>
                          <a:spcPts val="600"/>
                        </a:spcAft>
                      </a:pPr>
                      <a:r>
                        <a:rPr lang="en-GB" sz="1400" b="1" kern="1200" baseline="0" dirty="0" smtClean="0">
                          <a:solidFill>
                            <a:schemeClr val="tx1"/>
                          </a:solidFill>
                          <a:latin typeface="Calibri" pitchFamily="34" charset="0"/>
                          <a:ea typeface="+mn-ea"/>
                          <a:cs typeface="+mn-cs"/>
                        </a:rPr>
                        <a:t>Web Hosting:</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Hosting is the service providing space on the Internet for websites. When you make a website and want other people to see it, you will need to publish (or upload) it to a web hosting service.</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hosting means storing your web site on a public server.</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hosting normally includes email services.</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Web hosting often includes domain name registration.</a:t>
                      </a:r>
                    </a:p>
                    <a:p>
                      <a:pPr marL="2857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Types of web hosting:</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Shared Web Hosting</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VPS (Virtual Private Servers)</a:t>
                      </a:r>
                    </a:p>
                    <a:p>
                      <a:pPr marL="628650" indent="-285750">
                        <a:spcAft>
                          <a:spcPts val="600"/>
                        </a:spcAft>
                        <a:buFont typeface="Arial" pitchFamily="34" charset="0"/>
                        <a:buChar char="•"/>
                      </a:pPr>
                      <a:r>
                        <a:rPr lang="en-GB" sz="1400" kern="1200" baseline="0" dirty="0" smtClean="0">
                          <a:solidFill>
                            <a:schemeClr val="tx1"/>
                          </a:solidFill>
                          <a:latin typeface="Calibri" pitchFamily="34" charset="0"/>
                          <a:ea typeface="+mn-ea"/>
                          <a:cs typeface="+mn-cs"/>
                        </a:rPr>
                        <a:t>Dedicated Hosting</a:t>
                      </a: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endParaRPr kumimoji="0" lang="en-GB" sz="10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5FA"/>
                    </a:solidFill>
                  </a:tcPr>
                </a:tc>
              </a:tr>
            </a:tbl>
          </a:graphicData>
        </a:graphic>
      </p:graphicFrame>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820" y="3068960"/>
            <a:ext cx="139732" cy="139732"/>
          </a:xfrm>
          <a:prstGeom prst="rect">
            <a:avLst/>
          </a:prstGeom>
        </p:spPr>
      </p:pic>
      <p:pic>
        <p:nvPicPr>
          <p:cNvPr id="11" name="Picture 6" descr="C:\Users\sstrydom\AppData\Local\Microsoft\Windows\Temporary Internet Files\Content.IE5\10EOUA6E\MC900441523[1].wmf">
            <a:hlinkClick r:id="" action="ppaction://hlinkshowjump?jump=nex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5748" y="5742533"/>
            <a:ext cx="974724" cy="83264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336704" y="5877272"/>
            <a:ext cx="1619672" cy="646331"/>
          </a:xfrm>
          <a:prstGeom prst="rect">
            <a:avLst/>
          </a:prstGeom>
        </p:spPr>
        <p:txBody>
          <a:bodyPr wrap="square">
            <a:spAutoFit/>
          </a:bodyPr>
          <a:lstStyle/>
          <a:p>
            <a:r>
              <a:rPr lang="en-GB" sz="1200" dirty="0">
                <a:latin typeface="Calibri" pitchFamily="34" charset="0"/>
              </a:rPr>
              <a:t>For </a:t>
            </a:r>
            <a:r>
              <a:rPr lang="en-GB" sz="1200" dirty="0" smtClean="0">
                <a:latin typeface="Calibri" pitchFamily="34" charset="0"/>
              </a:rPr>
              <a:t>more information  regarding </a:t>
            </a:r>
            <a:r>
              <a:rPr lang="en-GB" sz="1200" dirty="0">
                <a:latin typeface="Calibri" pitchFamily="34" charset="0"/>
              </a:rPr>
              <a:t>this </a:t>
            </a:r>
            <a:r>
              <a:rPr lang="en-GB" sz="1200" dirty="0" smtClean="0">
                <a:latin typeface="Calibri" pitchFamily="34" charset="0"/>
              </a:rPr>
              <a:t>topic click on the button…</a:t>
            </a:r>
            <a:endParaRPr lang="en-GB" sz="1200" dirty="0">
              <a:latin typeface="Calibri"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4657420"/>
            <a:ext cx="139732" cy="139732"/>
          </a:xfrm>
          <a:prstGeom prst="rect">
            <a:avLst/>
          </a:prstGeom>
        </p:spPr>
      </p:pic>
    </p:spTree>
    <p:extLst>
      <p:ext uri="{BB962C8B-B14F-4D97-AF65-F5344CB8AC3E}">
        <p14:creationId xmlns:p14="http://schemas.microsoft.com/office/powerpoint/2010/main" val="154417813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eWeston">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schemas.microsoft.com/office/2006/metadata/properties"/>
    <ds:schemaRef ds:uri="http://purl.org/dc/terms/"/>
    <ds:schemaRef ds:uri="http://purl.org/dc/elements/1.1/"/>
    <ds:schemaRef ds:uri="http://schemas.microsoft.com/office/2006/documentManagement/types"/>
    <ds:schemaRef ds:uri="http://purl.org/dc/dcmitype/"/>
    <ds:schemaRef ds:uri="http://schemas.openxmlformats.org/package/2006/metadata/core-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BrookeWeston</Template>
  <TotalTime>24045</TotalTime>
  <Words>6545</Words>
  <Application>Microsoft Office PowerPoint</Application>
  <PresentationFormat>On-screen Show (4:3)</PresentationFormat>
  <Paragraphs>689</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BrookeWeston</vt:lpstr>
      <vt:lpstr>Welcome</vt:lpstr>
      <vt:lpstr>Unit 12 – Assignment Scenario</vt:lpstr>
      <vt:lpstr>Unit 12 – LO1 Assessment Criteria</vt:lpstr>
      <vt:lpstr>Task 1 (P1.1) – Learning Outcome 1</vt:lpstr>
      <vt:lpstr>Task 2 (P1.2) – Learning Outcome 1</vt:lpstr>
      <vt:lpstr>Task 3 (P1.3) – Learning Outcome 1</vt:lpstr>
      <vt:lpstr>Task 4 (P1.4) – Learning Outcome 1</vt:lpstr>
      <vt:lpstr>How an ISP works…</vt:lpstr>
      <vt:lpstr>Task 5 (P1.5) – Learning Outcome 1</vt:lpstr>
      <vt:lpstr>How Web Hosting works…</vt:lpstr>
      <vt:lpstr>Task 6 (P1.6) – Learning Outcome 1</vt:lpstr>
      <vt:lpstr>Functions of Web Hosting…</vt:lpstr>
      <vt:lpstr>Task 7 (P1.7) – Learning Outcome 1</vt:lpstr>
      <vt:lpstr>DNS and URL…</vt:lpstr>
      <vt:lpstr>How Web Hosting works…</vt:lpstr>
      <vt:lpstr>Task 8 (P1.8) – Learning Outcome 1</vt:lpstr>
      <vt:lpstr>Offline Website Design Software…</vt:lpstr>
      <vt:lpstr>Task 9 (P1.9) – Learning Outcome 1</vt:lpstr>
      <vt:lpstr>Offline Website Design Software…</vt:lpstr>
      <vt:lpstr>Task 10 (P1.10) – Learning Outcome 1</vt:lpstr>
      <vt:lpstr>Task 11 (P1.11) – Learning Outcome 1</vt:lpstr>
      <vt:lpstr>Task 12 (P1.12) – Learning Outcome 1</vt:lpstr>
      <vt:lpstr>Task 13 (P1.13) – Learning Outcome 1</vt:lpstr>
      <vt:lpstr>Task 14 (P1.14) – Learning Outcome 1</vt:lpstr>
      <vt:lpstr>Task 15 (P1.15) – Learning Outcome 1</vt:lpstr>
      <vt:lpstr>Proxy Servers…</vt:lpstr>
      <vt:lpstr>Task 16 (P1.16) – Learning Outcome 1</vt:lpstr>
      <vt:lpstr>Types of Proxy Servers…</vt:lpstr>
      <vt:lpstr>Task 17 (P1.17) – Learning Outcome 1</vt:lpstr>
      <vt:lpstr>How Routers Work…</vt:lpstr>
      <vt:lpstr>Task 18 (P1.18) – Learning Outcome 1</vt:lpstr>
      <vt:lpstr>Task 19 (P1.19) – Learning Outcome 1</vt:lpstr>
      <vt:lpstr>Web Browsers…</vt:lpstr>
      <vt:lpstr>Task 20 (P1.20) – Learning Outcome 1</vt:lpstr>
      <vt:lpstr>Email Applications…</vt:lpstr>
      <vt:lpstr>Task 21 (P1.21) – Learning Outcome 1</vt:lpstr>
      <vt:lpstr>TCP/IP…</vt:lpstr>
      <vt:lpstr>AO1 – Assessment (P, M, D)</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R005 Unit 5 - LO1 Cambridge L2</dc:title>
  <dc:subject>eBusiness</dc:subject>
  <dc:creator>KPA</dc:creator>
  <cp:lastModifiedBy>Shaun Strydom</cp:lastModifiedBy>
  <cp:revision>1126</cp:revision>
  <cp:lastPrinted>2012-09-28T14:36:43Z</cp:lastPrinted>
  <dcterms:created xsi:type="dcterms:W3CDTF">2008-03-12T11:01:44Z</dcterms:created>
  <dcterms:modified xsi:type="dcterms:W3CDTF">2013-09-16T14:16:12Z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Brooke Weston Academy</vt:lpwstr>
  </property>
  <property fmtid="{D5CDD505-2E9C-101B-9397-08002B2CF9AE}" pid="2" name="ContentTypeId">
    <vt:lpwstr>0x0101006303C8A099435F469B82EC500073A18D</vt:lpwstr>
  </property>
  <property fmtid="{D5CDD505-2E9C-101B-9397-08002B2CF9AE}" pid="3" name="Unit">
    <vt:lpwstr>U1</vt:lpwstr>
  </property>
</Properties>
</file>